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  <p:sldMasterId id="2147483806" r:id="rId2"/>
    <p:sldMasterId id="2147483818" r:id="rId3"/>
    <p:sldMasterId id="2147483831" r:id="rId4"/>
    <p:sldMasterId id="2147483855" r:id="rId5"/>
  </p:sldMasterIdLst>
  <p:notesMasterIdLst>
    <p:notesMasterId r:id="rId55"/>
  </p:notesMasterIdLst>
  <p:sldIdLst>
    <p:sldId id="353" r:id="rId6"/>
    <p:sldId id="597" r:id="rId7"/>
    <p:sldId id="576" r:id="rId8"/>
    <p:sldId id="577" r:id="rId9"/>
    <p:sldId id="634" r:id="rId10"/>
    <p:sldId id="636" r:id="rId11"/>
    <p:sldId id="637" r:id="rId12"/>
    <p:sldId id="638" r:id="rId13"/>
    <p:sldId id="639" r:id="rId14"/>
    <p:sldId id="640" r:id="rId15"/>
    <p:sldId id="641" r:id="rId16"/>
    <p:sldId id="642" r:id="rId17"/>
    <p:sldId id="643" r:id="rId18"/>
    <p:sldId id="644" r:id="rId19"/>
    <p:sldId id="645" r:id="rId20"/>
    <p:sldId id="646" r:id="rId21"/>
    <p:sldId id="647" r:id="rId22"/>
    <p:sldId id="648" r:id="rId23"/>
    <p:sldId id="649" r:id="rId24"/>
    <p:sldId id="650" r:id="rId25"/>
    <p:sldId id="588" r:id="rId26"/>
    <p:sldId id="422" r:id="rId27"/>
    <p:sldId id="610" r:id="rId28"/>
    <p:sldId id="655" r:id="rId29"/>
    <p:sldId id="657" r:id="rId30"/>
    <p:sldId id="658" r:id="rId31"/>
    <p:sldId id="613" r:id="rId32"/>
    <p:sldId id="611" r:id="rId33"/>
    <p:sldId id="612" r:id="rId34"/>
    <p:sldId id="614" r:id="rId35"/>
    <p:sldId id="615" r:id="rId36"/>
    <p:sldId id="616" r:id="rId37"/>
    <p:sldId id="633" r:id="rId38"/>
    <p:sldId id="605" r:id="rId39"/>
    <p:sldId id="590" r:id="rId40"/>
    <p:sldId id="591" r:id="rId41"/>
    <p:sldId id="592" r:id="rId42"/>
    <p:sldId id="593" r:id="rId43"/>
    <p:sldId id="608" r:id="rId44"/>
    <p:sldId id="609" r:id="rId45"/>
    <p:sldId id="559" r:id="rId46"/>
    <p:sldId id="653" r:id="rId47"/>
    <p:sldId id="560" r:id="rId48"/>
    <p:sldId id="599" r:id="rId49"/>
    <p:sldId id="600" r:id="rId50"/>
    <p:sldId id="601" r:id="rId51"/>
    <p:sldId id="580" r:id="rId52"/>
    <p:sldId id="424" r:id="rId53"/>
    <p:sldId id="575" r:id="rId5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FT" lastIdx="3" clrIdx="0"/>
  <p:cmAuthor id="1" name="nb-pileri" initials="n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2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485" autoAdjust="0"/>
    <p:restoredTop sz="94849" autoAdjust="0"/>
  </p:normalViewPr>
  <p:slideViewPr>
    <p:cSldViewPr>
      <p:cViewPr>
        <p:scale>
          <a:sx n="70" d="100"/>
          <a:sy n="70" d="100"/>
        </p:scale>
        <p:origin x="-1176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C387B-D310-43EA-9FA8-ACD9A9D705E4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2FFA7-F071-4002-90B1-DBF2E8D08B6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985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FB7CBA-1A04-4F0D-9E4C-33A1E672A689}" type="slidenum">
              <a:rPr lang="it-IT" altLang="en-US">
                <a:solidFill>
                  <a:prstClr val="black"/>
                </a:solidFill>
              </a:rPr>
              <a:pPr/>
              <a:t>6</a:t>
            </a:fld>
            <a:endParaRPr lang="it-IT" altLang="en-US">
              <a:solidFill>
                <a:prstClr val="black"/>
              </a:solidFill>
            </a:endParaRP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80" y="4343144"/>
            <a:ext cx="5487041" cy="252985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58C9D3-F236-4395-857F-30A6604F16EA}" type="slidenum">
              <a:rPr lang="it-IT" altLang="en-US">
                <a:solidFill>
                  <a:prstClr val="black"/>
                </a:solidFill>
              </a:rPr>
              <a:pPr/>
              <a:t>7</a:t>
            </a:fld>
            <a:endParaRPr lang="it-IT" altLang="en-US">
              <a:solidFill>
                <a:prstClr val="black"/>
              </a:solidFill>
            </a:endParaRP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80" y="4343144"/>
            <a:ext cx="5487041" cy="252985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27BFAE-B0AF-435F-A12B-30136D149B8A}" type="slidenum">
              <a:rPr lang="it-IT" altLang="en-US">
                <a:solidFill>
                  <a:prstClr val="black"/>
                </a:solidFill>
              </a:rPr>
              <a:pPr/>
              <a:t>9</a:t>
            </a:fld>
            <a:endParaRPr lang="it-IT" altLang="en-US">
              <a:solidFill>
                <a:prstClr val="black"/>
              </a:solidFill>
            </a:endParaRPr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80" y="4343144"/>
            <a:ext cx="5487041" cy="252985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 r="1456"/>
          <a:stretch/>
        </p:blipFill>
        <p:spPr>
          <a:xfrm>
            <a:off x="-9836" y="0"/>
            <a:ext cx="9144000" cy="688538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763688" y="2130425"/>
            <a:ext cx="6694512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63688" y="3886200"/>
            <a:ext cx="6008712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4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676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92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22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346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282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595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0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7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738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94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68ECBE-5B73-4E3C-9047-81B3491ADF88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6601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DC8ED-B155-464D-89C5-6075A54576BE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4684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489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489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22E0A-D1AA-4B2D-B9C1-057F26493327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567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846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39734" y="1981200"/>
            <a:ext cx="381846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DFFBB8-CF51-46D4-A067-64DD7C50B430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05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378" y="1535113"/>
            <a:ext cx="404142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378" y="2174875"/>
            <a:ext cx="404142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47DA3-EB70-4268-A6F8-F0AEC8C73C27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2954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A4E9D6-937B-4B92-9AC4-342B1CEB7119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899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819398-A889-49E8-95A4-106EE914EF21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82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7" name="Rettangolo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8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756" y="273051"/>
            <a:ext cx="511104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8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07473F-E3AE-4AFB-B42E-E52E55AF3701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642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111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111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111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962C8-0E72-4CD6-900A-6F29821480B5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25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623C8-97F9-4CC0-B3CA-94A7FD38E38E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5787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15101" y="609600"/>
            <a:ext cx="1943100" cy="548640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93834" cy="548640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7B227F-C138-49E6-A25B-14EEBE47B700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5466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C6792D0-6321-4F01-9A3F-D7665DAD89D6}" type="slidenum">
              <a:rPr lang="it-IT" altLang="en-US">
                <a:solidFill>
                  <a:srgbClr val="000000"/>
                </a:solidFill>
              </a:rPr>
              <a:pPr/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420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it-IT">
              <a:solidFill>
                <a:srgbClr val="EBDDC3"/>
              </a:solidFill>
            </a:endParaRPr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4A6B90-47E1-4770-BD2F-B4BB1E6AE206}" type="slidenum">
              <a:rPr lang="it-IT" smtClean="0">
                <a:solidFill>
                  <a:srgbClr val="EBDDC3"/>
                </a:solidFill>
              </a:rPr>
              <a:pPr/>
              <a:t>‹N›</a:t>
            </a:fld>
            <a:endParaRPr lang="it-IT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7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015081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7" name="Rettangolo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10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50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01644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9369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4A6B90-47E1-4770-BD2F-B4BB1E6AE206}" type="slidenum">
              <a:rPr lang="it-IT" smtClean="0">
                <a:solidFill>
                  <a:srgbClr val="775F55"/>
                </a:solidFill>
              </a:rPr>
              <a:pPr/>
              <a:t>‹N›</a:t>
            </a:fld>
            <a:endParaRPr lang="it-IT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547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998219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8" name="Rettangolo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1" name="Rettangolo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29477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210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7" name="Rettangolo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91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it-IT">
              <a:solidFill>
                <a:srgbClr val="EBDDC3"/>
              </a:solidFill>
            </a:endParaRPr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4A6B90-47E1-4770-BD2F-B4BB1E6AE206}" type="slidenum">
              <a:rPr lang="it-IT" smtClean="0">
                <a:solidFill>
                  <a:srgbClr val="EBDDC3"/>
                </a:solidFill>
              </a:rPr>
              <a:pPr/>
              <a:t>‹N›</a:t>
            </a:fld>
            <a:endParaRPr lang="it-IT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359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19366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7" name="Rettangolo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8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64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/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819548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579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4A6B90-47E1-4770-BD2F-B4BB1E6AE206}" type="slidenum">
              <a:rPr lang="it-IT" smtClean="0">
                <a:solidFill>
                  <a:srgbClr val="775F55"/>
                </a:solidFill>
              </a:rPr>
              <a:pPr/>
              <a:t>‹N›</a:t>
            </a:fld>
            <a:endParaRPr lang="it-IT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236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781569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8" name="Rettangolo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1" name="Rettangolo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07545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94099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7" name="Rettangolo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472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8" name="Rettangolo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1" name="Rettangolo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EF46FDB-B13E-4F53-8F53-9E56FE60F01E}" type="datetimeFigureOut">
              <a:rPr lang="it-IT" smtClean="0"/>
              <a:pPr/>
              <a:t>27/10/2017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Rettangolo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" r="145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2204864"/>
            <a:ext cx="8229600" cy="42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8F12EAD-C185-4DD3-B5E8-E812E4B895F9}" type="datetimeFigureOut">
              <a:rPr lang="it-IT" smtClean="0">
                <a:solidFill>
                  <a:prstClr val="black"/>
                </a:solidFill>
              </a:rPr>
              <a:pPr/>
              <a:t>27/10/2017</a:t>
            </a:fld>
            <a:endParaRPr lang="it-IT" dirty="0">
              <a:solidFill>
                <a:prstClr val="black"/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EA380AD-3FC5-470C-9631-D26A6AD4AD53}" type="slidenum">
              <a:rPr lang="it-IT" smtClean="0">
                <a:solidFill>
                  <a:prstClr val="black"/>
                </a:solidFill>
              </a:rPr>
              <a:pPr/>
              <a:t>‹N›</a:t>
            </a:fld>
            <a:endParaRPr lang="it-IT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30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smtClean="0"/>
              <a:t>Fare clic per modificare lo stile del titolo dello schema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smtClean="0"/>
              <a:t>Fare clic per modificare gli stili del testo dello schema</a:t>
            </a:r>
          </a:p>
          <a:p>
            <a:pPr lvl="1"/>
            <a:r>
              <a:rPr lang="it-IT" altLang="en-US" smtClean="0"/>
              <a:t>Secondo livello</a:t>
            </a:r>
          </a:p>
          <a:p>
            <a:pPr lvl="2"/>
            <a:r>
              <a:rPr lang="it-IT" altLang="en-US" smtClean="0"/>
              <a:t>Terzo livello</a:t>
            </a:r>
          </a:p>
          <a:p>
            <a:pPr lvl="3"/>
            <a:r>
              <a:rPr lang="it-IT" altLang="en-US" smtClean="0"/>
              <a:t>Quarto livello</a:t>
            </a:r>
          </a:p>
          <a:p>
            <a:pPr lvl="4"/>
            <a:r>
              <a:rPr lang="it-IT" altLang="en-US" smtClean="0"/>
              <a:t>Quinto livello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</a:defRPr>
            </a:lvl1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222540D-D436-4060-9478-8FC895C23BB5}" type="slidenum">
              <a:rPr lang="it-IT" alt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‹N›</a:t>
            </a:fld>
            <a:endParaRPr lang="it-IT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35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7" name="Rettangolo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234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EF46FDB-B13E-4F53-8F53-9E56FE60F01E}" type="datetimeFigureOut">
              <a:rPr lang="it-IT" smtClean="0">
                <a:solidFill>
                  <a:srgbClr val="775F55"/>
                </a:solidFill>
              </a:rPr>
              <a:pPr/>
              <a:t>27/10/2017</a:t>
            </a:fld>
            <a:endParaRPr lang="it-IT">
              <a:solidFill>
                <a:srgbClr val="775F55"/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it-IT">
              <a:solidFill>
                <a:srgbClr val="775F55"/>
              </a:solidFill>
            </a:endParaRPr>
          </a:p>
        </p:txBody>
      </p:sp>
      <p:sp>
        <p:nvSpPr>
          <p:cNvPr id="7" name="Rettangolo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A4A6B90-47E1-4770-BD2F-B4BB1E6AE20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03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4.png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6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D\foto samsung 2014\20140927_1052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" y="-48428"/>
            <a:ext cx="9141750" cy="685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0" y="4149080"/>
            <a:ext cx="9144000" cy="1938992"/>
          </a:xfrm>
          <a:prstGeom prst="rect">
            <a:avLst/>
          </a:prstGeom>
          <a:solidFill>
            <a:schemeClr val="tx1">
              <a:alpha val="57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it-IT" sz="3200" b="1" dirty="0" smtClean="0">
                <a:solidFill>
                  <a:schemeClr val="bg1"/>
                </a:solidFill>
              </a:rPr>
              <a:t>INTRODUZIONE AL CORSO: IL SUOLO</a:t>
            </a:r>
          </a:p>
          <a:p>
            <a:pPr algn="ctr"/>
            <a:endParaRPr lang="it-IT" sz="2400" i="1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it-IT" sz="2400" i="1" dirty="0">
                <a:solidFill>
                  <a:schemeClr val="bg1"/>
                </a:solidFill>
                <a:latin typeface="Calibri" pitchFamily="34" charset="0"/>
              </a:rPr>
              <a:t>G</a:t>
            </a:r>
            <a:r>
              <a:rPr lang="it-IT" sz="2400" i="1" dirty="0" smtClean="0">
                <a:solidFill>
                  <a:schemeClr val="bg1"/>
                </a:solidFill>
                <a:latin typeface="Calibri" pitchFamily="34" charset="0"/>
              </a:rPr>
              <a:t>iuliano Langella &amp; Fabio </a:t>
            </a:r>
            <a:r>
              <a:rPr lang="it-IT" sz="2400" i="1" dirty="0" smtClean="0">
                <a:solidFill>
                  <a:schemeClr val="bg1"/>
                </a:solidFill>
                <a:latin typeface="Calibri" pitchFamily="34" charset="0"/>
              </a:rPr>
              <a:t>Terribile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 smtClean="0">
                <a:solidFill>
                  <a:schemeClr val="bg1"/>
                </a:solidFill>
                <a:latin typeface="Calibri" pitchFamily="34" charset="0"/>
              </a:rPr>
              <a:t>CNR </a:t>
            </a:r>
            <a:r>
              <a:rPr lang="it-IT" sz="2000" i="1" dirty="0" err="1" smtClean="0">
                <a:solidFill>
                  <a:schemeClr val="bg1"/>
                </a:solidFill>
                <a:latin typeface="Calibri" pitchFamily="34" charset="0"/>
              </a:rPr>
              <a:t>ISAFoM</a:t>
            </a:r>
            <a:r>
              <a:rPr lang="it-IT" sz="2000" i="1" dirty="0" smtClean="0">
                <a:solidFill>
                  <a:schemeClr val="bg1"/>
                </a:solidFill>
                <a:latin typeface="Calibri" pitchFamily="34" charset="0"/>
              </a:rPr>
              <a:t> &amp; Dipartimento </a:t>
            </a:r>
            <a:r>
              <a:rPr lang="it-IT" sz="2000" i="1" dirty="0" smtClean="0">
                <a:solidFill>
                  <a:schemeClr val="bg1"/>
                </a:solidFill>
                <a:latin typeface="Calibri" pitchFamily="34" charset="0"/>
              </a:rPr>
              <a:t>di </a:t>
            </a:r>
            <a:r>
              <a:rPr lang="it-IT" sz="2000" i="1" dirty="0">
                <a:solidFill>
                  <a:schemeClr val="bg1"/>
                </a:solidFill>
                <a:latin typeface="Calibri" pitchFamily="34" charset="0"/>
              </a:rPr>
              <a:t>Agraria - Università degli Studi di Napoli Federico II</a:t>
            </a:r>
            <a:endParaRPr lang="it-IT" sz="2000" i="1" dirty="0" smtClean="0">
              <a:solidFill>
                <a:schemeClr val="bg1"/>
              </a:solidFill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 smtClean="0">
                <a:solidFill>
                  <a:schemeClr val="bg1"/>
                </a:solidFill>
                <a:latin typeface="Calibri" pitchFamily="34" charset="0"/>
              </a:rPr>
              <a:t>CRISP </a:t>
            </a:r>
            <a:r>
              <a:rPr lang="it-IT" sz="2000" i="1" dirty="0" smtClean="0">
                <a:solidFill>
                  <a:schemeClr val="bg1"/>
                </a:solidFill>
                <a:latin typeface="Calibri" pitchFamily="34" charset="0"/>
              </a:rPr>
              <a:t>- Università degli Studi di Napoli Federico II</a:t>
            </a:r>
            <a:endParaRPr lang="it-IT" sz="2400" i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7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/>
              <a:t>Tipologia di modelli utilizzati</a:t>
            </a:r>
          </a:p>
        </p:txBody>
      </p:sp>
      <p:sp>
        <p:nvSpPr>
          <p:cNvPr id="463875" name="Rectangle 3"/>
          <p:cNvSpPr>
            <a:spLocks noChangeArrowheads="1"/>
          </p:cNvSpPr>
          <p:nvPr/>
        </p:nvSpPr>
        <p:spPr bwMode="auto">
          <a:xfrm>
            <a:off x="135468" y="1403350"/>
            <a:ext cx="8805333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33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800" b="1" dirty="0" smtClean="0">
                <a:solidFill>
                  <a:srgbClr val="FFFF00"/>
                </a:solidFill>
              </a:rPr>
              <a:t>Suscettibilità </a:t>
            </a:r>
            <a:r>
              <a:rPr lang="it-IT" altLang="en-US" sz="2800" b="1" dirty="0">
                <a:solidFill>
                  <a:srgbClr val="FFFF00"/>
                </a:solidFill>
              </a:rPr>
              <a:t>all’inquinamento delle falde superficiali </a:t>
            </a:r>
            <a:r>
              <a:rPr lang="it-IT" altLang="en-US" sz="2800" b="1" dirty="0" smtClean="0">
                <a:solidFill>
                  <a:srgbClr val="FFFF00"/>
                </a:solidFill>
              </a:rPr>
              <a:t>(piana </a:t>
            </a:r>
            <a:r>
              <a:rPr lang="it-IT" altLang="en-US" sz="2800" b="1" dirty="0">
                <a:solidFill>
                  <a:srgbClr val="FFFF00"/>
                </a:solidFill>
              </a:rPr>
              <a:t>del </a:t>
            </a:r>
            <a:r>
              <a:rPr lang="it-IT" altLang="en-US" sz="2800" b="1" dirty="0" smtClean="0">
                <a:solidFill>
                  <a:srgbClr val="FFFF00"/>
                </a:solidFill>
              </a:rPr>
              <a:t>Sarno)</a:t>
            </a:r>
            <a:endParaRPr lang="it-IT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65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898" name="Picture 2" descr="carta sarno"/>
          <p:cNvPicPr>
            <a:picLocks noChangeAspect="1" noChangeArrowheads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9603"/>
            <a:ext cx="8263467" cy="596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4899" name="Group 3"/>
          <p:cNvGrpSpPr>
            <a:grpSpLocks/>
          </p:cNvGrpSpPr>
          <p:nvPr/>
        </p:nvGrpSpPr>
        <p:grpSpPr bwMode="auto">
          <a:xfrm>
            <a:off x="134057" y="0"/>
            <a:ext cx="8726311" cy="6858000"/>
            <a:chOff x="95" y="0"/>
            <a:chExt cx="6184" cy="4320"/>
          </a:xfrm>
        </p:grpSpPr>
        <p:pic>
          <p:nvPicPr>
            <p:cNvPr id="464900" name="Picture 4" descr="053P022_P_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" y="2640"/>
              <a:ext cx="1104" cy="1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4901" name="Picture 5" descr="053P032_P_1"/>
            <p:cNvPicPr>
              <a:picLocks noChangeAspect="1" noChangeArrowheads="1"/>
            </p:cNvPicPr>
            <p:nvPr/>
          </p:nvPicPr>
          <p:blipFill>
            <a:blip r:embed="rId4">
              <a:lum brigh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" y="1152"/>
              <a:ext cx="1006" cy="1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4902" name="Picture 6" descr="053P037_P_1"/>
            <p:cNvPicPr>
              <a:picLocks noChangeAspect="1" noChangeArrowheads="1"/>
            </p:cNvPicPr>
            <p:nvPr/>
          </p:nvPicPr>
          <p:blipFill>
            <a:blip r:embed="rId5">
              <a:lum brigh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2256"/>
              <a:ext cx="1013" cy="1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4903" name="Line 7"/>
            <p:cNvSpPr>
              <a:spLocks noChangeShapeType="1"/>
            </p:cNvSpPr>
            <p:nvPr/>
          </p:nvSpPr>
          <p:spPr bwMode="auto">
            <a:xfrm flipV="1">
              <a:off x="2592" y="480"/>
              <a:ext cx="768" cy="76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pic>
          <p:nvPicPr>
            <p:cNvPr id="464904" name="Picture 8" descr="053P052_P_1"/>
            <p:cNvPicPr>
              <a:picLocks noChangeAspect="1" noChangeArrowheads="1"/>
            </p:cNvPicPr>
            <p:nvPr/>
          </p:nvPicPr>
          <p:blipFill>
            <a:blip r:embed="rId6">
              <a:lum brigh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0"/>
              <a:ext cx="917" cy="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4905" name="Picture 9" descr="053P063_P_1"/>
            <p:cNvPicPr>
              <a:picLocks noChangeAspect="1" noChangeArrowheads="1"/>
            </p:cNvPicPr>
            <p:nvPr/>
          </p:nvPicPr>
          <p:blipFill>
            <a:blip r:embed="rId7" cstate="print">
              <a:lum brigh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" y="144"/>
              <a:ext cx="1143" cy="1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4906" name="Line 10"/>
            <p:cNvSpPr>
              <a:spLocks noChangeShapeType="1"/>
            </p:cNvSpPr>
            <p:nvPr/>
          </p:nvSpPr>
          <p:spPr bwMode="auto">
            <a:xfrm flipV="1">
              <a:off x="4224" y="624"/>
              <a:ext cx="1008" cy="1056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464907" name="Line 11"/>
            <p:cNvSpPr>
              <a:spLocks noChangeShapeType="1"/>
            </p:cNvSpPr>
            <p:nvPr/>
          </p:nvSpPr>
          <p:spPr bwMode="auto">
            <a:xfrm>
              <a:off x="3072" y="2016"/>
              <a:ext cx="528" cy="576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464908" name="Line 12"/>
            <p:cNvSpPr>
              <a:spLocks noChangeShapeType="1"/>
            </p:cNvSpPr>
            <p:nvPr/>
          </p:nvSpPr>
          <p:spPr bwMode="auto">
            <a:xfrm flipH="1">
              <a:off x="1392" y="2064"/>
              <a:ext cx="432" cy="76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464909" name="Line 13"/>
            <p:cNvSpPr>
              <a:spLocks noChangeShapeType="1"/>
            </p:cNvSpPr>
            <p:nvPr/>
          </p:nvSpPr>
          <p:spPr bwMode="auto">
            <a:xfrm flipH="1" flipV="1">
              <a:off x="960" y="1632"/>
              <a:ext cx="1152" cy="24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5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4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Text Box 2"/>
          <p:cNvSpPr txBox="1">
            <a:spLocks noChangeArrowheads="1"/>
          </p:cNvSpPr>
          <p:nvPr/>
        </p:nvSpPr>
        <p:spPr bwMode="auto">
          <a:xfrm>
            <a:off x="2267656" y="5949953"/>
            <a:ext cx="2177344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en-US" sz="2800" b="1">
              <a:solidFill>
                <a:srgbClr val="FFFF00"/>
              </a:solidFill>
            </a:endParaRPr>
          </a:p>
        </p:txBody>
      </p:sp>
      <p:grpSp>
        <p:nvGrpSpPr>
          <p:cNvPr id="468995" name="Group 3"/>
          <p:cNvGrpSpPr>
            <a:grpSpLocks/>
          </p:cNvGrpSpPr>
          <p:nvPr/>
        </p:nvGrpSpPr>
        <p:grpSpPr bwMode="auto">
          <a:xfrm>
            <a:off x="609601" y="738188"/>
            <a:ext cx="3158067" cy="5638800"/>
            <a:chOff x="3840" y="336"/>
            <a:chExt cx="1334" cy="2016"/>
          </a:xfrm>
        </p:grpSpPr>
        <p:pic>
          <p:nvPicPr>
            <p:cNvPr id="468996" name="Picture 4" descr="053P063_P_1"/>
            <p:cNvPicPr>
              <a:picLocks noChangeAspect="1" noChangeArrowheads="1"/>
            </p:cNvPicPr>
            <p:nvPr/>
          </p:nvPicPr>
          <p:blipFill>
            <a:blip r:embed="rId2">
              <a:lum brigh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336"/>
              <a:ext cx="1334" cy="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8997" name="Text Box 5"/>
            <p:cNvSpPr txBox="1">
              <a:spLocks noChangeArrowheads="1"/>
            </p:cNvSpPr>
            <p:nvPr/>
          </p:nvSpPr>
          <p:spPr bwMode="auto">
            <a:xfrm>
              <a:off x="4807" y="384"/>
              <a:ext cx="237" cy="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2800" b="1">
                  <a:solidFill>
                    <a:srgbClr val="0000FF"/>
                  </a:solidFill>
                </a:rPr>
                <a:t>S1</a:t>
              </a:r>
            </a:p>
          </p:txBody>
        </p:sp>
      </p:grpSp>
      <p:grpSp>
        <p:nvGrpSpPr>
          <p:cNvPr id="468998" name="Group 6"/>
          <p:cNvGrpSpPr>
            <a:grpSpLocks/>
          </p:cNvGrpSpPr>
          <p:nvPr/>
        </p:nvGrpSpPr>
        <p:grpSpPr bwMode="auto">
          <a:xfrm>
            <a:off x="5283201" y="738188"/>
            <a:ext cx="2980267" cy="5638800"/>
            <a:chOff x="240" y="576"/>
            <a:chExt cx="1528" cy="2496"/>
          </a:xfrm>
        </p:grpSpPr>
        <p:pic>
          <p:nvPicPr>
            <p:cNvPr id="468999" name="Picture 7" descr="053P022_P_1"/>
            <p:cNvPicPr>
              <a:picLocks noChangeAspect="1" noChangeArrowheads="1"/>
            </p:cNvPicPr>
            <p:nvPr/>
          </p:nvPicPr>
          <p:blipFill>
            <a:blip r:embed="rId3">
              <a:lum brigh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72"/>
            <a:stretch>
              <a:fillRect/>
            </a:stretch>
          </p:blipFill>
          <p:spPr bwMode="auto">
            <a:xfrm>
              <a:off x="240" y="576"/>
              <a:ext cx="1528" cy="2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9000" name="Text Box 8"/>
            <p:cNvSpPr txBox="1">
              <a:spLocks noChangeArrowheads="1"/>
            </p:cNvSpPr>
            <p:nvPr/>
          </p:nvSpPr>
          <p:spPr bwMode="auto">
            <a:xfrm>
              <a:off x="1213" y="641"/>
              <a:ext cx="4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2800" b="1">
                  <a:solidFill>
                    <a:srgbClr val="FF3300"/>
                  </a:solidFill>
                </a:rPr>
                <a:t>S 12</a:t>
              </a:r>
            </a:p>
          </p:txBody>
        </p:sp>
      </p:grpSp>
      <p:sp>
        <p:nvSpPr>
          <p:cNvPr id="469001" name="Text Box 9"/>
          <p:cNvSpPr txBox="1">
            <a:spLocks noChangeArrowheads="1"/>
          </p:cNvSpPr>
          <p:nvPr/>
        </p:nvSpPr>
        <p:spPr bwMode="auto">
          <a:xfrm>
            <a:off x="1467498" y="6376988"/>
            <a:ext cx="151706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400" b="1">
                <a:solidFill>
                  <a:srgbClr val="0000FF"/>
                </a:solidFill>
              </a:rPr>
              <a:t>Andisuolo</a:t>
            </a:r>
          </a:p>
        </p:txBody>
      </p:sp>
      <p:sp>
        <p:nvSpPr>
          <p:cNvPr id="469002" name="Text Box 10"/>
          <p:cNvSpPr txBox="1">
            <a:spLocks noChangeArrowheads="1"/>
          </p:cNvSpPr>
          <p:nvPr/>
        </p:nvSpPr>
        <p:spPr bwMode="auto">
          <a:xfrm>
            <a:off x="5494022" y="6400800"/>
            <a:ext cx="178957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400" b="1">
                <a:solidFill>
                  <a:srgbClr val="CC3300"/>
                </a:solidFill>
              </a:rPr>
              <a:t>Inceptisuolo</a:t>
            </a:r>
          </a:p>
        </p:txBody>
      </p:sp>
    </p:spTree>
    <p:extLst>
      <p:ext uri="{BB962C8B-B14F-4D97-AF65-F5344CB8AC3E}">
        <p14:creationId xmlns:p14="http://schemas.microsoft.com/office/powerpoint/2010/main" val="101282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090" name="Picture 2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044" y="333378"/>
            <a:ext cx="8321323" cy="627856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25793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4" y="11113"/>
            <a:ext cx="8449733" cy="683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314940" y="4868866"/>
            <a:ext cx="427232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800" b="1">
                <a:solidFill>
                  <a:srgbClr val="0000FF"/>
                </a:solidFill>
              </a:rPr>
              <a:t>I suoli nella pianificazione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800" b="1">
                <a:solidFill>
                  <a:srgbClr val="0000FF"/>
                </a:solidFill>
              </a:rPr>
              <a:t>del territorio: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800" b="1">
                <a:solidFill>
                  <a:srgbClr val="0000FF"/>
                </a:solidFill>
              </a:rPr>
              <a:t>l’esempio del PTCP</a:t>
            </a:r>
          </a:p>
        </p:txBody>
      </p:sp>
    </p:spTree>
    <p:extLst>
      <p:ext uri="{BB962C8B-B14F-4D97-AF65-F5344CB8AC3E}">
        <p14:creationId xmlns:p14="http://schemas.microsoft.com/office/powerpoint/2010/main" val="342269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6162" name="Object 2"/>
          <p:cNvGraphicFramePr>
            <a:graphicFrameLocks noChangeAspect="1"/>
          </p:cNvGraphicFramePr>
          <p:nvPr/>
        </p:nvGraphicFramePr>
        <p:xfrm>
          <a:off x="35280" y="44450"/>
          <a:ext cx="9073444" cy="676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Corel PHOTO-PAINT 10.0 Image" r:id="rId3" imgW="1231186" imgH="807482" progId="CorelPhotoPaint.Image.10">
                  <p:embed/>
                </p:oleObj>
              </mc:Choice>
              <mc:Fallback>
                <p:oleObj name="Corel PHOTO-PAINT 10.0 Image" r:id="rId3" imgW="1231186" imgH="807482" progId="CorelPhotoPaint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0" y="44450"/>
                        <a:ext cx="9073444" cy="676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asellaDiTesto 1"/>
          <p:cNvSpPr txBox="1"/>
          <p:nvPr/>
        </p:nvSpPr>
        <p:spPr>
          <a:xfrm>
            <a:off x="971600" y="188640"/>
            <a:ext cx="7092454" cy="64633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3600" b="1" dirty="0" smtClean="0">
                <a:solidFill>
                  <a:srgbClr val="FFFF00"/>
                </a:solidFill>
              </a:rPr>
              <a:t>LE COLATE RAPIDE DI FANGO</a:t>
            </a:r>
            <a:endParaRPr lang="en-GB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4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234" name="Picture 2" descr="ndvi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556" y="115891"/>
            <a:ext cx="8135056" cy="66182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9235" name="Text Box 3"/>
          <p:cNvSpPr txBox="1">
            <a:spLocks noChangeArrowheads="1"/>
          </p:cNvSpPr>
          <p:nvPr/>
        </p:nvSpPr>
        <p:spPr bwMode="auto">
          <a:xfrm>
            <a:off x="540456" y="476253"/>
            <a:ext cx="459642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>
                    <a:alpha val="66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2000">
                <a:solidFill>
                  <a:srgbClr val="000000"/>
                </a:solidFill>
                <a:latin typeface="Arial" charset="0"/>
              </a:rPr>
              <a:t>Le colate rapide più frane catastrofiche</a:t>
            </a:r>
          </a:p>
        </p:txBody>
      </p:sp>
    </p:spTree>
    <p:extLst>
      <p:ext uri="{BB962C8B-B14F-4D97-AF65-F5344CB8AC3E}">
        <p14:creationId xmlns:p14="http://schemas.microsoft.com/office/powerpoint/2010/main" val="1499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258" name="Object 2"/>
          <p:cNvGraphicFramePr>
            <a:graphicFrameLocks noChangeAspect="1"/>
          </p:cNvGraphicFramePr>
          <p:nvPr/>
        </p:nvGraphicFramePr>
        <p:xfrm>
          <a:off x="155223" y="822325"/>
          <a:ext cx="8923867" cy="508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Grafico" r:id="rId3" imgW="10637663" imgH="5387340" progId="Excel.Chart.8">
                  <p:embed/>
                </p:oleObj>
              </mc:Choice>
              <mc:Fallback>
                <p:oleObj name="Grafico" r:id="rId3" imgW="10637663" imgH="538734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23" y="822325"/>
                        <a:ext cx="8923867" cy="5087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78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Text Box 2"/>
          <p:cNvSpPr txBox="1">
            <a:spLocks noChangeArrowheads="1"/>
          </p:cNvSpPr>
          <p:nvPr/>
        </p:nvSpPr>
        <p:spPr bwMode="auto">
          <a:xfrm>
            <a:off x="435244" y="1554165"/>
            <a:ext cx="8107005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3200">
                <a:solidFill>
                  <a:srgbClr val="FFFF00"/>
                </a:solidFill>
              </a:rPr>
              <a:t>Applicazioni archeologiche della Carta dei suoli</a:t>
            </a:r>
          </a:p>
        </p:txBody>
      </p:sp>
    </p:spTree>
    <p:extLst>
      <p:ext uri="{BB962C8B-B14F-4D97-AF65-F5344CB8AC3E}">
        <p14:creationId xmlns:p14="http://schemas.microsoft.com/office/powerpoint/2010/main" val="14856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666" name="Picture 2" descr="0511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1638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7667" name="Picture 3" descr="05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324" y="73028"/>
            <a:ext cx="3105855" cy="508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7668" name="Picture 4" descr="0511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5" y="71438"/>
            <a:ext cx="3124200" cy="616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01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magine correl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2656"/>
            <a:ext cx="320992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332656"/>
            <a:ext cx="4284116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4427984" y="3429000"/>
            <a:ext cx="4650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Spesso </a:t>
            </a:r>
            <a:r>
              <a:rPr lang="it-IT" sz="2400" dirty="0" smtClean="0">
                <a:solidFill>
                  <a:schemeClr val="bg1"/>
                </a:solidFill>
              </a:rPr>
              <a:t>nella pianificazione vediamo solo la componente 2D e la vegetazione…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0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690" name="Picture 2" descr="d21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84200"/>
            <a:ext cx="3857978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8691" name="Picture 3" descr="d21-1"/>
          <p:cNvPicPr>
            <a:picLocks noChangeAspect="1" noChangeArrowheads="1"/>
          </p:cNvPicPr>
          <p:nvPr/>
        </p:nvPicPr>
        <p:blipFill>
          <a:blip r:embed="rId3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6750"/>
            <a:ext cx="4042834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8692" name="Text Box 4"/>
          <p:cNvSpPr txBox="1">
            <a:spLocks noChangeArrowheads="1"/>
          </p:cNvSpPr>
          <p:nvPr/>
        </p:nvSpPr>
        <p:spPr bwMode="auto">
          <a:xfrm>
            <a:off x="2552700" y="898528"/>
            <a:ext cx="430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it-IT" altLang="en-US" sz="2000" b="1">
                <a:solidFill>
                  <a:srgbClr val="FFFF66"/>
                </a:solidFill>
              </a:rPr>
              <a:t>Tracce naturali o di uso antropico?</a:t>
            </a:r>
          </a:p>
        </p:txBody>
      </p:sp>
      <p:sp>
        <p:nvSpPr>
          <p:cNvPr id="498693" name="AutoShape 5"/>
          <p:cNvSpPr>
            <a:spLocks noChangeArrowheads="1"/>
          </p:cNvSpPr>
          <p:nvPr/>
        </p:nvSpPr>
        <p:spPr bwMode="auto">
          <a:xfrm>
            <a:off x="4876800" y="1219200"/>
            <a:ext cx="76200" cy="381000"/>
          </a:xfrm>
          <a:prstGeom prst="downArrow">
            <a:avLst>
              <a:gd name="adj1" fmla="val 50000"/>
              <a:gd name="adj2" fmla="val 111111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FF"/>
              </a:solidFill>
            </a:endParaRPr>
          </a:p>
        </p:txBody>
      </p:sp>
      <p:sp>
        <p:nvSpPr>
          <p:cNvPr id="498694" name="Text Box 6"/>
          <p:cNvSpPr txBox="1">
            <a:spLocks noChangeArrowheads="1"/>
          </p:cNvSpPr>
          <p:nvPr/>
        </p:nvSpPr>
        <p:spPr bwMode="auto">
          <a:xfrm>
            <a:off x="76200" y="5791200"/>
            <a:ext cx="9067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>
                <a:solidFill>
                  <a:srgbClr val="000000"/>
                </a:solidFill>
              </a:rPr>
              <a:t>Palma Campania. Le sezioni sottili delle tracce scavate sulla superficie del Bronzo Antico (a), con aggregati lamellari suborizzontali (b) e frammenti di carbone immersi in una microstruttura massiva (c) dimostrano la genesi antropica delle forme.</a:t>
            </a:r>
          </a:p>
        </p:txBody>
      </p:sp>
      <p:sp>
        <p:nvSpPr>
          <p:cNvPr id="498695" name="Text Box 7"/>
          <p:cNvSpPr txBox="1">
            <a:spLocks noChangeArrowheads="1"/>
          </p:cNvSpPr>
          <p:nvPr/>
        </p:nvSpPr>
        <p:spPr bwMode="auto">
          <a:xfrm>
            <a:off x="2490612" y="2667000"/>
            <a:ext cx="2760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16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98696" name="Text Box 8"/>
          <p:cNvSpPr txBox="1">
            <a:spLocks noChangeArrowheads="1"/>
          </p:cNvSpPr>
          <p:nvPr/>
        </p:nvSpPr>
        <p:spPr bwMode="auto">
          <a:xfrm>
            <a:off x="57857" y="5453063"/>
            <a:ext cx="28725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16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498697" name="AutoShape 9"/>
          <p:cNvSpPr>
            <a:spLocks noChangeArrowheads="1"/>
          </p:cNvSpPr>
          <p:nvPr/>
        </p:nvSpPr>
        <p:spPr bwMode="auto">
          <a:xfrm rot="3951268">
            <a:off x="2057400" y="4343400"/>
            <a:ext cx="457200" cy="1524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FF"/>
              </a:solidFill>
            </a:endParaRPr>
          </a:p>
        </p:txBody>
      </p:sp>
      <p:pic>
        <p:nvPicPr>
          <p:cNvPr id="498698" name="Picture 10" descr="d21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71828"/>
            <a:ext cx="4038600" cy="25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8699" name="Text Box 11"/>
          <p:cNvSpPr txBox="1">
            <a:spLocks noChangeArrowheads="1"/>
          </p:cNvSpPr>
          <p:nvPr/>
        </p:nvSpPr>
        <p:spPr bwMode="auto">
          <a:xfrm>
            <a:off x="4828823" y="5453063"/>
            <a:ext cx="2760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1600">
                <a:solidFill>
                  <a:srgbClr val="0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3054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191959" y="988509"/>
            <a:ext cx="5548715" cy="4244177"/>
          </a:xfrm>
          <a:prstGeom prst="rect">
            <a:avLst/>
          </a:prstGeom>
          <a:noFill/>
          <a:ln/>
        </p:spPr>
      </p:pic>
      <p:grpSp>
        <p:nvGrpSpPr>
          <p:cNvPr id="3" name="Gruppo 2"/>
          <p:cNvGrpSpPr/>
          <p:nvPr/>
        </p:nvGrpSpPr>
        <p:grpSpPr>
          <a:xfrm>
            <a:off x="5715008" y="1216866"/>
            <a:ext cx="2805143" cy="2572174"/>
            <a:chOff x="5715008" y="1216866"/>
            <a:chExt cx="2805143" cy="2572174"/>
          </a:xfrm>
        </p:grpSpPr>
        <p:pic>
          <p:nvPicPr>
            <p:cNvPr id="15362" name="Picture 2" descr="http://upload.wikimedia.org/wikipedia/commons/thumb/9/95/Soil_profile.png/220px-Soil_profil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24651" y="1216866"/>
              <a:ext cx="2095500" cy="2552700"/>
            </a:xfrm>
            <a:prstGeom prst="rect">
              <a:avLst/>
            </a:prstGeom>
            <a:noFill/>
          </p:spPr>
        </p:pic>
        <p:cxnSp>
          <p:nvCxnSpPr>
            <p:cNvPr id="8" name="Connettore 1 7"/>
            <p:cNvCxnSpPr/>
            <p:nvPr/>
          </p:nvCxnSpPr>
          <p:spPr>
            <a:xfrm rot="5400000" flipH="1" flipV="1">
              <a:off x="5436402" y="1853068"/>
              <a:ext cx="1290653" cy="733441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/>
          </p:nvCxnSpPr>
          <p:spPr>
            <a:xfrm>
              <a:off x="5734058" y="2912742"/>
              <a:ext cx="928705" cy="87629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69149" y="17678"/>
            <a:ext cx="8895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2800" i="1" dirty="0">
                <a:solidFill>
                  <a:prstClr val="white"/>
                </a:solidFill>
              </a:rPr>
              <a:t>… </a:t>
            </a:r>
            <a:r>
              <a:rPr lang="it-IT" sz="2800" i="1" dirty="0" smtClean="0">
                <a:solidFill>
                  <a:prstClr val="white"/>
                </a:solidFill>
              </a:rPr>
              <a:t>ORA POSSIAMO PARTIRE : quindi c</a:t>
            </a:r>
            <a:r>
              <a:rPr lang="it-IT" sz="2800" b="1" i="1" dirty="0" smtClean="0">
                <a:solidFill>
                  <a:prstClr val="white"/>
                </a:solidFill>
              </a:rPr>
              <a:t>he </a:t>
            </a:r>
            <a:r>
              <a:rPr lang="it-IT" sz="2800" b="1" i="1" dirty="0">
                <a:solidFill>
                  <a:prstClr val="white"/>
                </a:solidFill>
              </a:rPr>
              <a:t>cos’è il suolo?</a:t>
            </a:r>
          </a:p>
        </p:txBody>
      </p:sp>
      <p:sp>
        <p:nvSpPr>
          <p:cNvPr id="2" name="Rettangolo 1"/>
          <p:cNvSpPr/>
          <p:nvPr/>
        </p:nvSpPr>
        <p:spPr>
          <a:xfrm>
            <a:off x="191958" y="5373216"/>
            <a:ext cx="87725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Il suolo è la “pelle viva della terra” attraverso cui interagiscono la litosfera, l’idrosfera, l’atmosfera e la </a:t>
            </a:r>
            <a:r>
              <a:rPr lang="it-IT" sz="2400" dirty="0" smtClean="0">
                <a:solidFill>
                  <a:schemeClr val="bg1"/>
                </a:solidFill>
              </a:rPr>
              <a:t>biosfera. 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076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35227" y="307677"/>
            <a:ext cx="53640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smtClean="0">
                <a:solidFill>
                  <a:schemeClr val="bg1"/>
                </a:solidFill>
              </a:rPr>
              <a:t>Il suolo non è solo il supporto della progettazione urbanistica !</a:t>
            </a:r>
          </a:p>
          <a:p>
            <a:pPr algn="just"/>
            <a:endParaRPr lang="it-IT" sz="2400" dirty="0" smtClean="0">
              <a:solidFill>
                <a:schemeClr val="bg1"/>
              </a:solidFill>
            </a:endParaRPr>
          </a:p>
          <a:p>
            <a:pPr algn="just"/>
            <a:r>
              <a:rPr lang="it-IT" sz="2400" dirty="0" smtClean="0">
                <a:solidFill>
                  <a:schemeClr val="bg1"/>
                </a:solidFill>
              </a:rPr>
              <a:t>... </a:t>
            </a:r>
            <a:r>
              <a:rPr lang="it-IT" sz="2400" dirty="0">
                <a:solidFill>
                  <a:schemeClr val="bg1"/>
                </a:solidFill>
              </a:rPr>
              <a:t>è molto di più di ciò che vediamo </a:t>
            </a:r>
            <a:r>
              <a:rPr lang="it-IT" sz="2400" dirty="0" smtClean="0">
                <a:solidFill>
                  <a:schemeClr val="bg1"/>
                </a:solidFill>
              </a:rPr>
              <a:t>in superficie.</a:t>
            </a:r>
          </a:p>
          <a:p>
            <a:pPr algn="just"/>
            <a:r>
              <a:rPr lang="it-IT" sz="2400" dirty="0" smtClean="0">
                <a:solidFill>
                  <a:schemeClr val="bg1"/>
                </a:solidFill>
              </a:rPr>
              <a:t>Il </a:t>
            </a:r>
            <a:r>
              <a:rPr lang="it-IT" sz="2400" dirty="0">
                <a:solidFill>
                  <a:schemeClr val="bg1"/>
                </a:solidFill>
              </a:rPr>
              <a:t>suolo sotto i nostri piedi non è </a:t>
            </a:r>
            <a:r>
              <a:rPr lang="it-IT" sz="2400" dirty="0" smtClean="0">
                <a:solidFill>
                  <a:schemeClr val="bg1"/>
                </a:solidFill>
              </a:rPr>
              <a:t>una miscela caotica </a:t>
            </a:r>
            <a:r>
              <a:rPr lang="it-IT" sz="2400" dirty="0">
                <a:solidFill>
                  <a:schemeClr val="bg1"/>
                </a:solidFill>
              </a:rPr>
              <a:t>di sostanze </a:t>
            </a:r>
            <a:r>
              <a:rPr lang="it-IT" sz="2400" dirty="0" smtClean="0">
                <a:solidFill>
                  <a:schemeClr val="bg1"/>
                </a:solidFill>
              </a:rPr>
              <a:t>organiche e </a:t>
            </a:r>
            <a:r>
              <a:rPr lang="it-IT" sz="2400" dirty="0">
                <a:solidFill>
                  <a:schemeClr val="bg1"/>
                </a:solidFill>
              </a:rPr>
              <a:t>minerali, ma ha una </a:t>
            </a:r>
            <a:r>
              <a:rPr lang="it-IT" sz="2400" dirty="0" smtClean="0">
                <a:solidFill>
                  <a:schemeClr val="bg1"/>
                </a:solidFill>
              </a:rPr>
              <a:t>specifica architettura interna continua quanto il paesaggio e profonda 1-2 metri e oltre. </a:t>
            </a:r>
          </a:p>
          <a:p>
            <a:pPr algn="just"/>
            <a:r>
              <a:rPr lang="it-IT" sz="2400" dirty="0" smtClean="0">
                <a:solidFill>
                  <a:schemeClr val="bg1"/>
                </a:solidFill>
              </a:rPr>
              <a:t>Il suolo ha una storia antica. Alcune migliaia di anni per generare qualche decina di centimetri ! </a:t>
            </a:r>
          </a:p>
          <a:p>
            <a:pPr algn="just"/>
            <a:r>
              <a:rPr lang="it-IT" sz="2400" dirty="0" smtClean="0">
                <a:solidFill>
                  <a:schemeClr val="bg1"/>
                </a:solidFill>
              </a:rPr>
              <a:t>Il suolo è la risorsa meno rinnovabile sulla terra da cui tutto e tutti dipendono… eppure è la risorsa meno tutelata</a:t>
            </a:r>
            <a:r>
              <a:rPr lang="it-IT" sz="2000" dirty="0" smtClean="0">
                <a:solidFill>
                  <a:schemeClr val="bg1"/>
                </a:solidFill>
              </a:rPr>
              <a:t>.</a:t>
            </a:r>
            <a:endParaRPr lang="it-IT" sz="2000" i="1" dirty="0">
              <a:solidFill>
                <a:schemeClr val="bg1"/>
              </a:solidFill>
            </a:endParaRPr>
          </a:p>
        </p:txBody>
      </p:sp>
      <p:pic>
        <p:nvPicPr>
          <p:cNvPr id="63490" name="Picture 2" descr="DSC026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0112" y="332656"/>
            <a:ext cx="3563888" cy="606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87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74" name="Picture 2" descr="mosaico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765" y="1268760"/>
            <a:ext cx="9144000" cy="3816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79512" y="116632"/>
            <a:ext cx="8712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3200" b="1" dirty="0">
                <a:solidFill>
                  <a:srgbClr val="FFFF00"/>
                </a:solidFill>
              </a:rPr>
              <a:t>Il suolo </a:t>
            </a:r>
            <a:r>
              <a:rPr lang="it-IT" sz="3200" b="1" dirty="0" smtClean="0">
                <a:solidFill>
                  <a:srgbClr val="FFFF00"/>
                </a:solidFill>
              </a:rPr>
              <a:t>è intimamente legato al paesaggio  </a:t>
            </a:r>
            <a:r>
              <a:rPr lang="it-IT" sz="3200" b="1" dirty="0">
                <a:solidFill>
                  <a:srgbClr val="FFFF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3263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3887663" cy="583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4571999" y="548680"/>
            <a:ext cx="41880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en-US" sz="2800" b="1" dirty="0" smtClean="0">
                <a:solidFill>
                  <a:schemeClr val="bg1"/>
                </a:solidFill>
              </a:rPr>
              <a:t>La </a:t>
            </a:r>
            <a:r>
              <a:rPr lang="it-IT" altLang="en-US" sz="2800" b="1" dirty="0" err="1" smtClean="0">
                <a:solidFill>
                  <a:schemeClr val="bg1"/>
                </a:solidFill>
              </a:rPr>
              <a:t>pedosfera</a:t>
            </a:r>
            <a:r>
              <a:rPr lang="it-IT" altLang="en-US" sz="2800" b="1" dirty="0" smtClean="0">
                <a:solidFill>
                  <a:schemeClr val="bg1"/>
                </a:solidFill>
              </a:rPr>
              <a:t> </a:t>
            </a:r>
            <a:r>
              <a:rPr lang="it-IT" altLang="en-US" sz="2800" b="1" dirty="0">
                <a:solidFill>
                  <a:schemeClr val="bg1"/>
                </a:solidFill>
              </a:rPr>
              <a:t>è la zona della superficie terrestre in cui litosfera</a:t>
            </a:r>
            <a:r>
              <a:rPr lang="it-IT" altLang="en-US" sz="2800" b="1" dirty="0" smtClean="0">
                <a:solidFill>
                  <a:schemeClr val="bg1"/>
                </a:solidFill>
              </a:rPr>
              <a:t>, atmosfera</a:t>
            </a:r>
            <a:r>
              <a:rPr lang="it-IT" altLang="en-US" sz="2800" b="1" dirty="0">
                <a:solidFill>
                  <a:schemeClr val="bg1"/>
                </a:solidFill>
              </a:rPr>
              <a:t>, idrosfera e biosfera interagiscono con scambio di energia e di materia.</a:t>
            </a:r>
          </a:p>
          <a:p>
            <a:endParaRPr lang="it-IT" altLang="en-US" sz="2800" b="1" dirty="0">
              <a:solidFill>
                <a:schemeClr val="bg1"/>
              </a:solidFill>
            </a:endParaRPr>
          </a:p>
          <a:p>
            <a:r>
              <a:rPr lang="it-IT" altLang="en-US" sz="1400" i="1" dirty="0">
                <a:solidFill>
                  <a:schemeClr val="bg1"/>
                </a:solidFill>
              </a:rPr>
              <a:t>(modificato da D. </a:t>
            </a:r>
            <a:r>
              <a:rPr lang="it-IT" altLang="en-US" sz="1400" i="1" dirty="0" err="1">
                <a:solidFill>
                  <a:schemeClr val="bg1"/>
                </a:solidFill>
              </a:rPr>
              <a:t>Merrittis</a:t>
            </a:r>
            <a:r>
              <a:rPr lang="it-IT" altLang="en-US" sz="1400" i="1" dirty="0">
                <a:solidFill>
                  <a:schemeClr val="bg1"/>
                </a:solidFill>
              </a:rPr>
              <a:t> et al., 2003 -</a:t>
            </a:r>
          </a:p>
          <a:p>
            <a:r>
              <a:rPr lang="it-IT" altLang="en-US" sz="1400" i="1" dirty="0" err="1">
                <a:solidFill>
                  <a:schemeClr val="bg1"/>
                </a:solidFill>
              </a:rPr>
              <a:t>Ray</a:t>
            </a:r>
            <a:r>
              <a:rPr lang="it-IT" altLang="en-US" sz="1400" i="1" dirty="0">
                <a:solidFill>
                  <a:schemeClr val="bg1"/>
                </a:solidFill>
              </a:rPr>
              <a:t> </a:t>
            </a:r>
            <a:r>
              <a:rPr lang="it-IT" altLang="en-US" sz="1400" i="1" dirty="0" err="1">
                <a:solidFill>
                  <a:schemeClr val="bg1"/>
                </a:solidFill>
              </a:rPr>
              <a:t>Joesten</a:t>
            </a:r>
            <a:r>
              <a:rPr lang="it-IT" altLang="en-US" sz="1400" i="1" dirty="0">
                <a:solidFill>
                  <a:schemeClr val="bg1"/>
                </a:solidFill>
              </a:rPr>
              <a:t> - </a:t>
            </a:r>
            <a:r>
              <a:rPr lang="it-IT" altLang="en-US" sz="1400" i="1" dirty="0" err="1">
                <a:solidFill>
                  <a:schemeClr val="bg1"/>
                </a:solidFill>
              </a:rPr>
              <a:t>Geology</a:t>
            </a:r>
            <a:r>
              <a:rPr lang="it-IT" altLang="en-US" sz="1400" i="1" dirty="0">
                <a:solidFill>
                  <a:schemeClr val="bg1"/>
                </a:solidFill>
              </a:rPr>
              <a:t> 101, </a:t>
            </a:r>
            <a:r>
              <a:rPr lang="it-IT" altLang="en-US" sz="1400" i="1" dirty="0" err="1">
                <a:solidFill>
                  <a:schemeClr val="bg1"/>
                </a:solidFill>
              </a:rPr>
              <a:t>Environmental</a:t>
            </a:r>
            <a:endParaRPr lang="it-IT" altLang="en-US" sz="1400" i="1" dirty="0">
              <a:solidFill>
                <a:schemeClr val="bg1"/>
              </a:solidFill>
            </a:endParaRPr>
          </a:p>
          <a:p>
            <a:r>
              <a:rPr lang="it-IT" altLang="en-US" sz="1400" i="1" dirty="0" err="1">
                <a:solidFill>
                  <a:schemeClr val="bg1"/>
                </a:solidFill>
              </a:rPr>
              <a:t>Geology</a:t>
            </a:r>
            <a:r>
              <a:rPr lang="it-IT" altLang="en-US" sz="1400" i="1" dirty="0">
                <a:solidFill>
                  <a:schemeClr val="bg1"/>
                </a:solidFill>
              </a:rPr>
              <a:t> – Website of the </a:t>
            </a:r>
            <a:r>
              <a:rPr lang="it-IT" altLang="en-US" sz="1400" i="1" dirty="0" err="1">
                <a:solidFill>
                  <a:schemeClr val="bg1"/>
                </a:solidFill>
              </a:rPr>
              <a:t>University</a:t>
            </a:r>
            <a:r>
              <a:rPr lang="it-IT" altLang="en-US" sz="1400" i="1" dirty="0">
                <a:solidFill>
                  <a:schemeClr val="bg1"/>
                </a:solidFill>
              </a:rPr>
              <a:t> of</a:t>
            </a:r>
          </a:p>
          <a:p>
            <a:r>
              <a:rPr lang="it-IT" altLang="en-US" sz="1400" i="1" dirty="0">
                <a:solidFill>
                  <a:schemeClr val="bg1"/>
                </a:solidFill>
              </a:rPr>
              <a:t>Connecticut)</a:t>
            </a:r>
            <a:endParaRPr lang="it-IT" alt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37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323528" y="4437112"/>
            <a:ext cx="8208962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it-IT" altLang="en-US" dirty="0"/>
              <a:t>􀀹 </a:t>
            </a:r>
            <a:r>
              <a:rPr lang="it-IT" altLang="en-US" b="1" dirty="0"/>
              <a:t>il </a:t>
            </a:r>
            <a:r>
              <a:rPr lang="it-IT" altLang="en-US" b="1" i="1" dirty="0" err="1"/>
              <a:t>pedon</a:t>
            </a:r>
            <a:r>
              <a:rPr lang="it-IT" altLang="en-US" b="1" i="1" dirty="0"/>
              <a:t> </a:t>
            </a:r>
            <a:r>
              <a:rPr lang="it-IT" altLang="en-US" b="1" dirty="0"/>
              <a:t>è il più piccolo volume di </a:t>
            </a:r>
            <a:r>
              <a:rPr lang="it-IT" altLang="en-US" b="1" dirty="0" err="1"/>
              <a:t>pedosfera</a:t>
            </a:r>
            <a:r>
              <a:rPr lang="it-IT" altLang="en-US" b="1" dirty="0"/>
              <a:t> che può essere definito suolo</a:t>
            </a:r>
          </a:p>
          <a:p>
            <a:pPr algn="just" eaLnBrk="1" hangingPunct="1"/>
            <a:r>
              <a:rPr lang="it-IT" altLang="en-US" dirty="0"/>
              <a:t>􀀹 </a:t>
            </a:r>
            <a:r>
              <a:rPr lang="it-IT" altLang="en-US" b="1" dirty="0"/>
              <a:t>un gruppo di </a:t>
            </a:r>
            <a:r>
              <a:rPr lang="it-IT" altLang="en-US" b="1" dirty="0" err="1"/>
              <a:t>pedon</a:t>
            </a:r>
            <a:r>
              <a:rPr lang="it-IT" altLang="en-US" b="1" dirty="0"/>
              <a:t> simili contigui individua un </a:t>
            </a:r>
            <a:r>
              <a:rPr lang="it-IT" altLang="en-US" b="1" i="1" dirty="0" err="1"/>
              <a:t>polypedon</a:t>
            </a:r>
            <a:endParaRPr lang="it-IT" altLang="en-US" b="1" i="1" dirty="0"/>
          </a:p>
          <a:p>
            <a:pPr algn="just" eaLnBrk="1" hangingPunct="1"/>
            <a:r>
              <a:rPr lang="it-IT" altLang="en-US" dirty="0"/>
              <a:t>􀀹 </a:t>
            </a:r>
            <a:r>
              <a:rPr lang="it-IT" altLang="en-US" b="1" dirty="0"/>
              <a:t>una sezione verticale attraverso il </a:t>
            </a:r>
            <a:r>
              <a:rPr lang="it-IT" altLang="en-US" b="1" dirty="0" err="1"/>
              <a:t>pedon</a:t>
            </a:r>
            <a:r>
              <a:rPr lang="it-IT" altLang="en-US" b="1" dirty="0"/>
              <a:t> rappresenta il </a:t>
            </a:r>
            <a:r>
              <a:rPr lang="it-IT" altLang="en-US" b="1" i="1" dirty="0"/>
              <a:t>profilo </a:t>
            </a:r>
            <a:r>
              <a:rPr lang="it-IT" altLang="en-US" b="1" dirty="0"/>
              <a:t>del suolo</a:t>
            </a:r>
          </a:p>
          <a:p>
            <a:pPr algn="just" eaLnBrk="1" hangingPunct="1"/>
            <a:r>
              <a:rPr lang="it-IT" altLang="en-US" dirty="0"/>
              <a:t>􀀹 </a:t>
            </a:r>
            <a:r>
              <a:rPr lang="it-IT" altLang="en-US" b="1" dirty="0"/>
              <a:t>il </a:t>
            </a:r>
            <a:r>
              <a:rPr lang="it-IT" altLang="en-US" b="1" i="1" dirty="0" err="1"/>
              <a:t>solum</a:t>
            </a:r>
            <a:r>
              <a:rPr lang="it-IT" altLang="en-US" b="1" i="1" dirty="0"/>
              <a:t> </a:t>
            </a:r>
            <a:r>
              <a:rPr lang="it-IT" altLang="en-US" b="1" dirty="0"/>
              <a:t>è la parte del profilo dove è in atto </a:t>
            </a:r>
            <a:r>
              <a:rPr lang="it-IT" altLang="en-US" b="1" dirty="0" smtClean="0"/>
              <a:t>il processo </a:t>
            </a:r>
            <a:r>
              <a:rPr lang="it-IT" altLang="en-US" b="1" dirty="0"/>
              <a:t>di pedogenesi, sono presenti le </a:t>
            </a:r>
            <a:r>
              <a:rPr lang="it-IT" altLang="en-US" b="1" dirty="0" smtClean="0"/>
              <a:t>radici delle </a:t>
            </a:r>
            <a:r>
              <a:rPr lang="it-IT" altLang="en-US" b="1" dirty="0"/>
              <a:t>piante e sono attive le entità biotiche.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4"/>
          <a:stretch>
            <a:fillRect/>
          </a:stretch>
        </p:blipFill>
        <p:spPr bwMode="auto">
          <a:xfrm>
            <a:off x="1547813" y="44450"/>
            <a:ext cx="6480175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71" y="65956"/>
            <a:ext cx="6840537" cy="487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250825" y="5300663"/>
            <a:ext cx="83518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altLang="en-US" b="1"/>
              <a:t>a) Suddivisione di una parte della pedosfera in polypedon</a:t>
            </a:r>
          </a:p>
          <a:p>
            <a:pPr eaLnBrk="1" hangingPunct="1"/>
            <a:r>
              <a:rPr lang="it-IT" altLang="en-US" b="1"/>
              <a:t>b) Schematizzazione del pedon, del profilo e degli orizzonti</a:t>
            </a:r>
          </a:p>
        </p:txBody>
      </p:sp>
    </p:spTree>
    <p:extLst>
      <p:ext uri="{BB962C8B-B14F-4D97-AF65-F5344CB8AC3E}">
        <p14:creationId xmlns:p14="http://schemas.microsoft.com/office/powerpoint/2010/main" val="707865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ext Box 2"/>
          <p:cNvSpPr txBox="1">
            <a:spLocks noChangeArrowheads="1"/>
          </p:cNvSpPr>
          <p:nvPr/>
        </p:nvSpPr>
        <p:spPr bwMode="auto">
          <a:xfrm>
            <a:off x="464256" y="1828803"/>
            <a:ext cx="3350830" cy="181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en-US" sz="2800" b="1" dirty="0"/>
              <a:t>Il suolo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it-IT" altLang="en-US" sz="28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en-US" sz="2800" b="1" dirty="0"/>
              <a:t>il profilo pedologico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en-US" sz="2800" b="1" dirty="0"/>
              <a:t>gli orizzonti</a:t>
            </a:r>
            <a:endParaRPr lang="it-IT" altLang="en-US" sz="2000" b="1" dirty="0"/>
          </a:p>
        </p:txBody>
      </p:sp>
      <p:graphicFrame>
        <p:nvGraphicFramePr>
          <p:cNvPr id="229379" name="Object 3"/>
          <p:cNvGraphicFramePr>
            <a:graphicFrameLocks noChangeAspect="1"/>
          </p:cNvGraphicFramePr>
          <p:nvPr/>
        </p:nvGraphicFramePr>
        <p:xfrm>
          <a:off x="4809066" y="609600"/>
          <a:ext cx="2998612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CorelPhotoPaint.Image.9" r:id="rId4" imgW="787676" imgH="1227247" progId="CorelPhotoPaint.Image.9">
                  <p:embed/>
                </p:oleObj>
              </mc:Choice>
              <mc:Fallback>
                <p:oleObj name="CorelPhotoPaint.Image.9" r:id="rId4" imgW="787676" imgH="1227247" progId="CorelPhotoPaint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9066" y="609600"/>
                        <a:ext cx="2998612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9135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Text Box 2"/>
          <p:cNvSpPr txBox="1">
            <a:spLocks noChangeArrowheads="1"/>
          </p:cNvSpPr>
          <p:nvPr/>
        </p:nvSpPr>
        <p:spPr bwMode="auto">
          <a:xfrm>
            <a:off x="179512" y="1730376"/>
            <a:ext cx="5281872" cy="218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3600" b="1" dirty="0" smtClean="0">
                <a:solidFill>
                  <a:srgbClr val="FFFF00"/>
                </a:solidFill>
              </a:rPr>
              <a:t>s= f(clima, organismi,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3600" b="1" dirty="0" smtClean="0">
                <a:solidFill>
                  <a:srgbClr val="FFFF00"/>
                </a:solidFill>
              </a:rPr>
              <a:t>topografia, roccia madre,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3600" b="1" dirty="0">
                <a:solidFill>
                  <a:srgbClr val="FFFF00"/>
                </a:solidFill>
              </a:rPr>
              <a:t>t</a:t>
            </a:r>
            <a:r>
              <a:rPr lang="it-IT" altLang="en-US" sz="3600" b="1" dirty="0" smtClean="0">
                <a:solidFill>
                  <a:srgbClr val="FFFF00"/>
                </a:solidFill>
              </a:rPr>
              <a:t>empo, …)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800" i="1" dirty="0" smtClean="0">
                <a:solidFill>
                  <a:srgbClr val="FF3300"/>
                </a:solidFill>
              </a:rPr>
              <a:t>(Jenny 1941)</a:t>
            </a:r>
            <a:endParaRPr lang="it-IT" altLang="en-US" sz="2800" i="1" dirty="0">
              <a:solidFill>
                <a:srgbClr val="FF3300"/>
              </a:solidFill>
            </a:endParaRPr>
          </a:p>
        </p:txBody>
      </p:sp>
      <p:graphicFrame>
        <p:nvGraphicFramePr>
          <p:cNvPr id="3215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545564"/>
              </p:ext>
            </p:extLst>
          </p:nvPr>
        </p:nvGraphicFramePr>
        <p:xfrm>
          <a:off x="5605836" y="609600"/>
          <a:ext cx="2998612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CorelPhotoPaint.Image.9" r:id="rId3" imgW="787676" imgH="1227247" progId="CorelPhotoPaint.Image.9">
                  <p:embed/>
                </p:oleObj>
              </mc:Choice>
              <mc:Fallback>
                <p:oleObj name="CorelPhotoPaint.Image.9" r:id="rId3" imgW="787676" imgH="1227247" progId="CorelPhotoPaint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5836" y="609600"/>
                        <a:ext cx="2998612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88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90" name="Picture 2" descr="immagini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35" y="368300"/>
            <a:ext cx="2232378" cy="1963738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0691" name="Text Box 3"/>
          <p:cNvSpPr txBox="1">
            <a:spLocks noChangeArrowheads="1"/>
          </p:cNvSpPr>
          <p:nvPr/>
        </p:nvSpPr>
        <p:spPr bwMode="auto">
          <a:xfrm>
            <a:off x="1619955" y="1190628"/>
            <a:ext cx="1728612" cy="3667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it-IT" altLang="en-US" b="1">
                <a:solidFill>
                  <a:srgbClr val="000000"/>
                </a:solidFill>
                <a:latin typeface="Arial" charset="0"/>
              </a:rPr>
              <a:t>FATTORI</a:t>
            </a:r>
          </a:p>
        </p:txBody>
      </p:sp>
      <p:sp>
        <p:nvSpPr>
          <p:cNvPr id="370692" name="Text Box 4"/>
          <p:cNvSpPr txBox="1">
            <a:spLocks noChangeArrowheads="1"/>
          </p:cNvSpPr>
          <p:nvPr/>
        </p:nvSpPr>
        <p:spPr bwMode="auto">
          <a:xfrm>
            <a:off x="730957" y="3213103"/>
            <a:ext cx="1799167" cy="3667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it-IT" altLang="en-US" b="1">
                <a:solidFill>
                  <a:srgbClr val="000000"/>
                </a:solidFill>
                <a:latin typeface="Arial" charset="0"/>
              </a:rPr>
              <a:t>PROCESSI</a:t>
            </a:r>
          </a:p>
        </p:txBody>
      </p:sp>
      <p:grpSp>
        <p:nvGrpSpPr>
          <p:cNvPr id="370693" name="Group 5"/>
          <p:cNvGrpSpPr>
            <a:grpSpLocks/>
          </p:cNvGrpSpPr>
          <p:nvPr/>
        </p:nvGrpSpPr>
        <p:grpSpPr bwMode="auto">
          <a:xfrm>
            <a:off x="179213" y="5013328"/>
            <a:ext cx="8734778" cy="720725"/>
            <a:chOff x="127" y="3158"/>
            <a:chExt cx="6190" cy="454"/>
          </a:xfrm>
        </p:grpSpPr>
        <p:pic>
          <p:nvPicPr>
            <p:cNvPr id="370694" name="Picture 6" descr="immagini6b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598"/>
            <a:stretch>
              <a:fillRect/>
            </a:stretch>
          </p:blipFill>
          <p:spPr bwMode="auto">
            <a:xfrm>
              <a:off x="1964" y="3264"/>
              <a:ext cx="4353" cy="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0695" name="Text Box 7"/>
            <p:cNvSpPr txBox="1">
              <a:spLocks noChangeArrowheads="1"/>
            </p:cNvSpPr>
            <p:nvPr/>
          </p:nvSpPr>
          <p:spPr bwMode="auto">
            <a:xfrm>
              <a:off x="127" y="3158"/>
              <a:ext cx="1735" cy="4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altLang="en-US" b="1" dirty="0">
                  <a:solidFill>
                    <a:srgbClr val="000000"/>
                  </a:solidFill>
                  <a:latin typeface="Arial" charset="0"/>
                </a:rPr>
                <a:t>PROPRIETA’ DEI SUOLI</a:t>
              </a:r>
            </a:p>
          </p:txBody>
        </p:sp>
      </p:grpSp>
      <p:grpSp>
        <p:nvGrpSpPr>
          <p:cNvPr id="370696" name="Group 8"/>
          <p:cNvGrpSpPr>
            <a:grpSpLocks/>
          </p:cNvGrpSpPr>
          <p:nvPr/>
        </p:nvGrpSpPr>
        <p:grpSpPr bwMode="auto">
          <a:xfrm>
            <a:off x="3292124" y="3500441"/>
            <a:ext cx="1368778" cy="942975"/>
            <a:chOff x="2333" y="2205"/>
            <a:chExt cx="970" cy="594"/>
          </a:xfrm>
        </p:grpSpPr>
        <p:sp>
          <p:nvSpPr>
            <p:cNvPr id="370697" name="AutoShape 9"/>
            <p:cNvSpPr>
              <a:spLocks noChangeArrowheads="1"/>
            </p:cNvSpPr>
            <p:nvPr/>
          </p:nvSpPr>
          <p:spPr bwMode="auto">
            <a:xfrm>
              <a:off x="2333" y="2205"/>
              <a:ext cx="970" cy="136"/>
            </a:xfrm>
            <a:prstGeom prst="rightArrow">
              <a:avLst>
                <a:gd name="adj1" fmla="val 50000"/>
                <a:gd name="adj2" fmla="val 178309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698" name="Text Box 10"/>
            <p:cNvSpPr txBox="1">
              <a:spLocks noChangeArrowheads="1"/>
            </p:cNvSpPr>
            <p:nvPr/>
          </p:nvSpPr>
          <p:spPr bwMode="auto">
            <a:xfrm>
              <a:off x="2373" y="2469"/>
              <a:ext cx="816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000000"/>
                  </a:solidFill>
                  <a:latin typeface="Arial" charset="0"/>
                </a:rPr>
                <a:t>aggiunta di materia</a:t>
              </a:r>
            </a:p>
          </p:txBody>
        </p:sp>
      </p:grpSp>
      <p:grpSp>
        <p:nvGrpSpPr>
          <p:cNvPr id="370699" name="Group 11"/>
          <p:cNvGrpSpPr>
            <a:grpSpLocks/>
          </p:cNvGrpSpPr>
          <p:nvPr/>
        </p:nvGrpSpPr>
        <p:grpSpPr bwMode="auto">
          <a:xfrm>
            <a:off x="7020279" y="3573463"/>
            <a:ext cx="1368778" cy="869950"/>
            <a:chOff x="4975" y="2251"/>
            <a:chExt cx="970" cy="548"/>
          </a:xfrm>
        </p:grpSpPr>
        <p:sp>
          <p:nvSpPr>
            <p:cNvPr id="370700" name="Text Box 12"/>
            <p:cNvSpPr txBox="1">
              <a:spLocks noChangeArrowheads="1"/>
            </p:cNvSpPr>
            <p:nvPr/>
          </p:nvSpPr>
          <p:spPr bwMode="auto">
            <a:xfrm>
              <a:off x="5027" y="2469"/>
              <a:ext cx="816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000000"/>
                  </a:solidFill>
                  <a:latin typeface="Arial" charset="0"/>
                </a:rPr>
                <a:t>perdita di materia</a:t>
              </a:r>
            </a:p>
          </p:txBody>
        </p:sp>
        <p:sp>
          <p:nvSpPr>
            <p:cNvPr id="370701" name="AutoShape 13"/>
            <p:cNvSpPr>
              <a:spLocks noChangeArrowheads="1"/>
            </p:cNvSpPr>
            <p:nvPr/>
          </p:nvSpPr>
          <p:spPr bwMode="auto">
            <a:xfrm>
              <a:off x="4975" y="2251"/>
              <a:ext cx="970" cy="136"/>
            </a:xfrm>
            <a:prstGeom prst="rightArrow">
              <a:avLst>
                <a:gd name="adj1" fmla="val 50000"/>
                <a:gd name="adj2" fmla="val 178309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</p:grpSp>
      <p:grpSp>
        <p:nvGrpSpPr>
          <p:cNvPr id="370702" name="Group 14"/>
          <p:cNvGrpSpPr>
            <a:grpSpLocks/>
          </p:cNvGrpSpPr>
          <p:nvPr/>
        </p:nvGrpSpPr>
        <p:grpSpPr bwMode="auto">
          <a:xfrm>
            <a:off x="4700413" y="2636838"/>
            <a:ext cx="1350433" cy="2089150"/>
            <a:chOff x="3002" y="1706"/>
            <a:chExt cx="850" cy="1316"/>
          </a:xfrm>
        </p:grpSpPr>
        <p:pic>
          <p:nvPicPr>
            <p:cNvPr id="370703" name="Picture 15" descr="profile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" y="1706"/>
              <a:ext cx="850" cy="1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0704" name="AutoShape 16"/>
            <p:cNvSpPr>
              <a:spLocks noChangeArrowheads="1"/>
            </p:cNvSpPr>
            <p:nvPr/>
          </p:nvSpPr>
          <p:spPr bwMode="auto">
            <a:xfrm>
              <a:off x="3152" y="2251"/>
              <a:ext cx="91" cy="227"/>
            </a:xfrm>
            <a:prstGeom prst="upArrow">
              <a:avLst>
                <a:gd name="adj1" fmla="val 50000"/>
                <a:gd name="adj2" fmla="val 6236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05" name="AutoShape 17"/>
            <p:cNvSpPr>
              <a:spLocks noChangeArrowheads="1"/>
            </p:cNvSpPr>
            <p:nvPr/>
          </p:nvSpPr>
          <p:spPr bwMode="auto">
            <a:xfrm>
              <a:off x="3288" y="2251"/>
              <a:ext cx="91" cy="227"/>
            </a:xfrm>
            <a:prstGeom prst="downArrow">
              <a:avLst>
                <a:gd name="adj1" fmla="val 50000"/>
                <a:gd name="adj2" fmla="val 6236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06" name="AutoShape 18"/>
            <p:cNvSpPr>
              <a:spLocks noChangeArrowheads="1"/>
            </p:cNvSpPr>
            <p:nvPr/>
          </p:nvSpPr>
          <p:spPr bwMode="auto">
            <a:xfrm>
              <a:off x="3107" y="2704"/>
              <a:ext cx="136" cy="182"/>
            </a:xfrm>
            <a:prstGeom prst="curvedRightArrow">
              <a:avLst>
                <a:gd name="adj1" fmla="val 26765"/>
                <a:gd name="adj2" fmla="val 53529"/>
                <a:gd name="adj3" fmla="val 33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07" name="AutoShape 19"/>
            <p:cNvSpPr>
              <a:spLocks noChangeArrowheads="1"/>
            </p:cNvSpPr>
            <p:nvPr/>
          </p:nvSpPr>
          <p:spPr bwMode="auto">
            <a:xfrm>
              <a:off x="3288" y="2705"/>
              <a:ext cx="136" cy="181"/>
            </a:xfrm>
            <a:prstGeom prst="curvedLeftArrow">
              <a:avLst>
                <a:gd name="adj1" fmla="val 26618"/>
                <a:gd name="adj2" fmla="val 53235"/>
                <a:gd name="adj3" fmla="val 33333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</p:grpSp>
      <p:sp>
        <p:nvSpPr>
          <p:cNvPr id="370708" name="Text Box 20"/>
          <p:cNvSpPr txBox="1">
            <a:spLocks noChangeArrowheads="1"/>
          </p:cNvSpPr>
          <p:nvPr/>
        </p:nvSpPr>
        <p:spPr bwMode="auto">
          <a:xfrm>
            <a:off x="5651501" y="3429003"/>
            <a:ext cx="1079500" cy="549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000000"/>
                </a:solidFill>
                <a:latin typeface="Arial" charset="0"/>
              </a:rPr>
              <a:t>Trasferimento di materia intersolum</a:t>
            </a:r>
          </a:p>
        </p:txBody>
      </p:sp>
      <p:sp>
        <p:nvSpPr>
          <p:cNvPr id="370709" name="Text Box 21"/>
          <p:cNvSpPr txBox="1">
            <a:spLocks noChangeArrowheads="1"/>
          </p:cNvSpPr>
          <p:nvPr/>
        </p:nvSpPr>
        <p:spPr bwMode="auto">
          <a:xfrm>
            <a:off x="5651501" y="4221166"/>
            <a:ext cx="10795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000000"/>
                </a:solidFill>
                <a:latin typeface="Arial" charset="0"/>
              </a:rPr>
              <a:t>Trasformazione di materia</a:t>
            </a:r>
          </a:p>
        </p:txBody>
      </p:sp>
      <p:grpSp>
        <p:nvGrpSpPr>
          <p:cNvPr id="370710" name="Group 22"/>
          <p:cNvGrpSpPr>
            <a:grpSpLocks/>
          </p:cNvGrpSpPr>
          <p:nvPr/>
        </p:nvGrpSpPr>
        <p:grpSpPr bwMode="auto">
          <a:xfrm>
            <a:off x="3457222" y="4762503"/>
            <a:ext cx="4645378" cy="403225"/>
            <a:chOff x="2450" y="3000"/>
            <a:chExt cx="3292" cy="254"/>
          </a:xfrm>
        </p:grpSpPr>
        <p:sp>
          <p:nvSpPr>
            <p:cNvPr id="370711" name="Line 23"/>
            <p:cNvSpPr>
              <a:spLocks noChangeShapeType="1"/>
            </p:cNvSpPr>
            <p:nvPr/>
          </p:nvSpPr>
          <p:spPr bwMode="auto">
            <a:xfrm rot="9225809" flipV="1">
              <a:off x="2450" y="3136"/>
              <a:ext cx="178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12" name="Line 24"/>
            <p:cNvSpPr>
              <a:spLocks noChangeShapeType="1"/>
            </p:cNvSpPr>
            <p:nvPr/>
          </p:nvSpPr>
          <p:spPr bwMode="auto">
            <a:xfrm rot="8276686" flipV="1">
              <a:off x="2882" y="3158"/>
              <a:ext cx="176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13" name="Line 25"/>
            <p:cNvSpPr>
              <a:spLocks noChangeShapeType="1"/>
            </p:cNvSpPr>
            <p:nvPr/>
          </p:nvSpPr>
          <p:spPr bwMode="auto">
            <a:xfrm>
              <a:off x="3546" y="311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14" name="Line 26"/>
            <p:cNvSpPr>
              <a:spLocks noChangeShapeType="1"/>
            </p:cNvSpPr>
            <p:nvPr/>
          </p:nvSpPr>
          <p:spPr bwMode="auto">
            <a:xfrm>
              <a:off x="3751" y="311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15" name="Line 27"/>
            <p:cNvSpPr>
              <a:spLocks noChangeShapeType="1"/>
            </p:cNvSpPr>
            <p:nvPr/>
          </p:nvSpPr>
          <p:spPr bwMode="auto">
            <a:xfrm>
              <a:off x="3954" y="311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16" name="Line 28"/>
            <p:cNvSpPr>
              <a:spLocks noChangeShapeType="1"/>
            </p:cNvSpPr>
            <p:nvPr/>
          </p:nvSpPr>
          <p:spPr bwMode="auto">
            <a:xfrm>
              <a:off x="4158" y="311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17" name="Line 29"/>
            <p:cNvSpPr>
              <a:spLocks noChangeShapeType="1"/>
            </p:cNvSpPr>
            <p:nvPr/>
          </p:nvSpPr>
          <p:spPr bwMode="auto">
            <a:xfrm rot="-1721776">
              <a:off x="4312" y="311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18" name="Line 30"/>
            <p:cNvSpPr>
              <a:spLocks noChangeShapeType="1"/>
            </p:cNvSpPr>
            <p:nvPr/>
          </p:nvSpPr>
          <p:spPr bwMode="auto">
            <a:xfrm rot="1819129">
              <a:off x="3342" y="311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19" name="Line 31"/>
            <p:cNvSpPr>
              <a:spLocks noChangeShapeType="1"/>
            </p:cNvSpPr>
            <p:nvPr/>
          </p:nvSpPr>
          <p:spPr bwMode="auto">
            <a:xfrm rot="-2488022">
              <a:off x="4498" y="3072"/>
              <a:ext cx="1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20" name="Line 32"/>
            <p:cNvSpPr>
              <a:spLocks noChangeShapeType="1"/>
            </p:cNvSpPr>
            <p:nvPr/>
          </p:nvSpPr>
          <p:spPr bwMode="auto">
            <a:xfrm rot="-2488022">
              <a:off x="4719" y="3067"/>
              <a:ext cx="2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21" name="Line 33"/>
            <p:cNvSpPr>
              <a:spLocks noChangeShapeType="1"/>
            </p:cNvSpPr>
            <p:nvPr/>
          </p:nvSpPr>
          <p:spPr bwMode="auto">
            <a:xfrm rot="-2488022">
              <a:off x="4924" y="3067"/>
              <a:ext cx="1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22" name="Line 34"/>
            <p:cNvSpPr>
              <a:spLocks noChangeShapeType="1"/>
            </p:cNvSpPr>
            <p:nvPr/>
          </p:nvSpPr>
          <p:spPr bwMode="auto">
            <a:xfrm rot="-2488022">
              <a:off x="5128" y="3067"/>
              <a:ext cx="1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23" name="Line 35"/>
            <p:cNvSpPr>
              <a:spLocks noChangeShapeType="1"/>
            </p:cNvSpPr>
            <p:nvPr/>
          </p:nvSpPr>
          <p:spPr bwMode="auto">
            <a:xfrm rot="-2488022">
              <a:off x="5535" y="3067"/>
              <a:ext cx="1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24" name="Line 36"/>
            <p:cNvSpPr>
              <a:spLocks noChangeShapeType="1"/>
            </p:cNvSpPr>
            <p:nvPr/>
          </p:nvSpPr>
          <p:spPr bwMode="auto">
            <a:xfrm rot="-2488022">
              <a:off x="5333" y="3067"/>
              <a:ext cx="1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25" name="Line 37"/>
            <p:cNvSpPr>
              <a:spLocks noChangeShapeType="1"/>
            </p:cNvSpPr>
            <p:nvPr/>
          </p:nvSpPr>
          <p:spPr bwMode="auto">
            <a:xfrm rot="-2488022">
              <a:off x="5741" y="3067"/>
              <a:ext cx="1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26" name="Line 38"/>
            <p:cNvSpPr>
              <a:spLocks noChangeShapeType="1"/>
            </p:cNvSpPr>
            <p:nvPr/>
          </p:nvSpPr>
          <p:spPr bwMode="auto">
            <a:xfrm rot="8290604" flipV="1">
              <a:off x="3065" y="3158"/>
              <a:ext cx="175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27" name="Line 39"/>
            <p:cNvSpPr>
              <a:spLocks noChangeShapeType="1"/>
            </p:cNvSpPr>
            <p:nvPr/>
          </p:nvSpPr>
          <p:spPr bwMode="auto">
            <a:xfrm rot="8649701" flipV="1">
              <a:off x="2679" y="3158"/>
              <a:ext cx="175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28" name="Freeform 40"/>
            <p:cNvSpPr>
              <a:spLocks/>
            </p:cNvSpPr>
            <p:nvPr/>
          </p:nvSpPr>
          <p:spPr bwMode="auto">
            <a:xfrm>
              <a:off x="2628" y="3000"/>
              <a:ext cx="3061" cy="113"/>
            </a:xfrm>
            <a:custGeom>
              <a:avLst/>
              <a:gdLst>
                <a:gd name="T0" fmla="*/ 0 w 2721"/>
                <a:gd name="T1" fmla="*/ 98 h 113"/>
                <a:gd name="T2" fmla="*/ 90 w 2721"/>
                <a:gd name="T3" fmla="*/ 98 h 113"/>
                <a:gd name="T4" fmla="*/ 317 w 2721"/>
                <a:gd name="T5" fmla="*/ 53 h 113"/>
                <a:gd name="T6" fmla="*/ 544 w 2721"/>
                <a:gd name="T7" fmla="*/ 98 h 113"/>
                <a:gd name="T8" fmla="*/ 862 w 2721"/>
                <a:gd name="T9" fmla="*/ 53 h 113"/>
                <a:gd name="T10" fmla="*/ 1043 w 2721"/>
                <a:gd name="T11" fmla="*/ 7 h 113"/>
                <a:gd name="T12" fmla="*/ 1315 w 2721"/>
                <a:gd name="T13" fmla="*/ 98 h 113"/>
                <a:gd name="T14" fmla="*/ 1587 w 2721"/>
                <a:gd name="T15" fmla="*/ 98 h 113"/>
                <a:gd name="T16" fmla="*/ 1905 w 2721"/>
                <a:gd name="T17" fmla="*/ 53 h 113"/>
                <a:gd name="T18" fmla="*/ 2268 w 2721"/>
                <a:gd name="T19" fmla="*/ 98 h 113"/>
                <a:gd name="T20" fmla="*/ 2494 w 2721"/>
                <a:gd name="T21" fmla="*/ 98 h 113"/>
                <a:gd name="T22" fmla="*/ 2631 w 2721"/>
                <a:gd name="T23" fmla="*/ 53 h 113"/>
                <a:gd name="T24" fmla="*/ 2721 w 2721"/>
                <a:gd name="T25" fmla="*/ 9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21" h="113">
                  <a:moveTo>
                    <a:pt x="0" y="98"/>
                  </a:moveTo>
                  <a:cubicBezTo>
                    <a:pt x="18" y="101"/>
                    <a:pt x="37" y="105"/>
                    <a:pt x="90" y="98"/>
                  </a:cubicBezTo>
                  <a:cubicBezTo>
                    <a:pt x="143" y="91"/>
                    <a:pt x="241" y="53"/>
                    <a:pt x="317" y="53"/>
                  </a:cubicBezTo>
                  <a:cubicBezTo>
                    <a:pt x="393" y="53"/>
                    <a:pt x="453" y="98"/>
                    <a:pt x="544" y="98"/>
                  </a:cubicBezTo>
                  <a:cubicBezTo>
                    <a:pt x="635" y="98"/>
                    <a:pt x="779" y="68"/>
                    <a:pt x="862" y="53"/>
                  </a:cubicBezTo>
                  <a:cubicBezTo>
                    <a:pt x="945" y="38"/>
                    <a:pt x="968" y="0"/>
                    <a:pt x="1043" y="7"/>
                  </a:cubicBezTo>
                  <a:cubicBezTo>
                    <a:pt x="1118" y="14"/>
                    <a:pt x="1224" y="83"/>
                    <a:pt x="1315" y="98"/>
                  </a:cubicBezTo>
                  <a:cubicBezTo>
                    <a:pt x="1406" y="113"/>
                    <a:pt x="1489" y="105"/>
                    <a:pt x="1587" y="98"/>
                  </a:cubicBezTo>
                  <a:cubicBezTo>
                    <a:pt x="1685" y="91"/>
                    <a:pt x="1792" y="53"/>
                    <a:pt x="1905" y="53"/>
                  </a:cubicBezTo>
                  <a:cubicBezTo>
                    <a:pt x="2018" y="53"/>
                    <a:pt x="2170" y="91"/>
                    <a:pt x="2268" y="98"/>
                  </a:cubicBezTo>
                  <a:cubicBezTo>
                    <a:pt x="2366" y="105"/>
                    <a:pt x="2434" y="105"/>
                    <a:pt x="2494" y="98"/>
                  </a:cubicBezTo>
                  <a:cubicBezTo>
                    <a:pt x="2554" y="91"/>
                    <a:pt x="2593" y="53"/>
                    <a:pt x="2631" y="53"/>
                  </a:cubicBezTo>
                  <a:cubicBezTo>
                    <a:pt x="2669" y="53"/>
                    <a:pt x="2698" y="106"/>
                    <a:pt x="2721" y="9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</p:grpSp>
      <p:grpSp>
        <p:nvGrpSpPr>
          <p:cNvPr id="370729" name="Group 41"/>
          <p:cNvGrpSpPr>
            <a:grpSpLocks/>
          </p:cNvGrpSpPr>
          <p:nvPr/>
        </p:nvGrpSpPr>
        <p:grpSpPr bwMode="auto">
          <a:xfrm>
            <a:off x="3635023" y="1557338"/>
            <a:ext cx="3458634" cy="1655762"/>
            <a:chOff x="2576" y="981"/>
            <a:chExt cx="2451" cy="1043"/>
          </a:xfrm>
        </p:grpSpPr>
        <p:sp>
          <p:nvSpPr>
            <p:cNvPr id="370730" name="AutoShape 42"/>
            <p:cNvSpPr>
              <a:spLocks noChangeArrowheads="1"/>
            </p:cNvSpPr>
            <p:nvPr/>
          </p:nvSpPr>
          <p:spPr bwMode="auto">
            <a:xfrm>
              <a:off x="2576" y="981"/>
              <a:ext cx="358" cy="1043"/>
            </a:xfrm>
            <a:prstGeom prst="curvedRightArrow">
              <a:avLst>
                <a:gd name="adj1" fmla="val 58268"/>
                <a:gd name="adj2" fmla="val 116536"/>
                <a:gd name="adj3" fmla="val 33333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370731" name="AutoShape 43"/>
            <p:cNvSpPr>
              <a:spLocks noChangeArrowheads="1"/>
            </p:cNvSpPr>
            <p:nvPr/>
          </p:nvSpPr>
          <p:spPr bwMode="auto">
            <a:xfrm>
              <a:off x="4719" y="981"/>
              <a:ext cx="308" cy="998"/>
            </a:xfrm>
            <a:prstGeom prst="curvedLeftArrow">
              <a:avLst>
                <a:gd name="adj1" fmla="val 64805"/>
                <a:gd name="adj2" fmla="val 129610"/>
                <a:gd name="adj3" fmla="val 33333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</p:grpSp>
      <p:grpSp>
        <p:nvGrpSpPr>
          <p:cNvPr id="370732" name="Group 44"/>
          <p:cNvGrpSpPr>
            <a:grpSpLocks/>
          </p:cNvGrpSpPr>
          <p:nvPr/>
        </p:nvGrpSpPr>
        <p:grpSpPr bwMode="auto">
          <a:xfrm>
            <a:off x="395113" y="5157788"/>
            <a:ext cx="8527345" cy="1560512"/>
            <a:chOff x="280" y="3249"/>
            <a:chExt cx="6043" cy="983"/>
          </a:xfrm>
        </p:grpSpPr>
        <p:sp>
          <p:nvSpPr>
            <p:cNvPr id="370733" name="Text Box 45"/>
            <p:cNvSpPr txBox="1">
              <a:spLocks noChangeArrowheads="1"/>
            </p:cNvSpPr>
            <p:nvPr/>
          </p:nvSpPr>
          <p:spPr bwMode="auto">
            <a:xfrm>
              <a:off x="280" y="3752"/>
              <a:ext cx="122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000000"/>
                  </a:solidFill>
                  <a:latin typeface="Arial" charset="0"/>
                </a:rPr>
                <a:t>ORIZZONTI DIAGNOSTICI</a:t>
              </a:r>
            </a:p>
          </p:txBody>
        </p:sp>
        <p:pic>
          <p:nvPicPr>
            <p:cNvPr id="370734" name="Picture 46" descr="immagini6b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0" y="3249"/>
              <a:ext cx="4353" cy="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9658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0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7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7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70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7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7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70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7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2" grpId="0" animBg="1"/>
      <p:bldP spid="370708" grpId="0" animBg="1"/>
      <p:bldP spid="37070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D\DOC\CRISP\museo suolo Pertosa\Capitolo Mariana\foto per capitolo\P1060908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022" y="-1"/>
            <a:ext cx="9150021" cy="686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-34229" y="4144990"/>
            <a:ext cx="9088229" cy="2677656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sz="2400" dirty="0"/>
          </a:p>
          <a:p>
            <a:r>
              <a:rPr lang="it-IT" sz="2400" dirty="0" smtClean="0"/>
              <a:t>Perché suolo, pianificazione  e urbanistica sono intimamente legati !</a:t>
            </a:r>
          </a:p>
          <a:p>
            <a:endParaRPr lang="it-IT" sz="2400" dirty="0" smtClean="0"/>
          </a:p>
          <a:p>
            <a:r>
              <a:rPr lang="it-IT" sz="2400" dirty="0" smtClean="0"/>
              <a:t>Infatti se è </a:t>
            </a:r>
            <a:r>
              <a:rPr lang="it-IT" sz="2400" dirty="0"/>
              <a:t>vero che </a:t>
            </a:r>
            <a:r>
              <a:rPr lang="it-IT" sz="2400" dirty="0" smtClean="0"/>
              <a:t>l’urbanizzazione </a:t>
            </a:r>
            <a:r>
              <a:rPr lang="it-IT" sz="2400" dirty="0"/>
              <a:t>è </a:t>
            </a:r>
            <a:r>
              <a:rPr lang="it-IT" sz="2400" dirty="0" smtClean="0"/>
              <a:t>attualmente l’uso </a:t>
            </a:r>
            <a:r>
              <a:rPr lang="it-IT" sz="2400" dirty="0"/>
              <a:t>più impattante che si può fare del suolo in quanto - se viene rimosso totalmente e/o sigillato - può annullare tutte le sue funzioni ecosistemiche e bloccarne il ciclo vitale per sempre</a:t>
            </a:r>
            <a:r>
              <a:rPr lang="it-IT" sz="2400" dirty="0" smtClean="0"/>
              <a:t>.  </a:t>
            </a:r>
          </a:p>
        </p:txBody>
      </p:sp>
      <p:sp>
        <p:nvSpPr>
          <p:cNvPr id="3" name="Rettangolo 2"/>
          <p:cNvSpPr/>
          <p:nvPr/>
        </p:nvSpPr>
        <p:spPr>
          <a:xfrm>
            <a:off x="1732839" y="180062"/>
            <a:ext cx="5309467" cy="1569660"/>
          </a:xfrm>
          <a:prstGeom prst="rect">
            <a:avLst/>
          </a:prstGeom>
          <a:solidFill>
            <a:schemeClr val="bg1">
              <a:lumMod val="65000"/>
              <a:alpha val="57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it-IT" sz="3200" dirty="0">
                <a:solidFill>
                  <a:srgbClr val="C00000"/>
                </a:solidFill>
              </a:rPr>
              <a:t>Perché parlare di </a:t>
            </a:r>
            <a:r>
              <a:rPr lang="it-IT" sz="3200" dirty="0" smtClean="0">
                <a:solidFill>
                  <a:srgbClr val="C00000"/>
                </a:solidFill>
              </a:rPr>
              <a:t>cos’è il suolo </a:t>
            </a:r>
          </a:p>
          <a:p>
            <a:pPr algn="ctr"/>
            <a:r>
              <a:rPr lang="it-IT" sz="3200" dirty="0" smtClean="0">
                <a:solidFill>
                  <a:srgbClr val="C00000"/>
                </a:solidFill>
              </a:rPr>
              <a:t>…agli architetti </a:t>
            </a:r>
          </a:p>
          <a:p>
            <a:pPr algn="ctr"/>
            <a:r>
              <a:rPr lang="it-IT" sz="3200" dirty="0" smtClean="0">
                <a:solidFill>
                  <a:srgbClr val="C00000"/>
                </a:solidFill>
              </a:rPr>
              <a:t>pianificatori paesaggisti ?</a:t>
            </a:r>
            <a:endParaRPr lang="it-IT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41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818" name="Picture 2" descr="grusi6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4" y="609600"/>
            <a:ext cx="8195733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66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057" name="Picture 9" descr="campagna0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44" y="863600"/>
            <a:ext cx="7773812" cy="562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058" name="Picture 10" descr="campagna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78" y="1052513"/>
            <a:ext cx="7772400" cy="562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054" name="Picture 6" descr="campagna0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44" y="404816"/>
            <a:ext cx="7773812" cy="562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055" name="Picture 7" descr="campagna0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5" y="576266"/>
            <a:ext cx="7773811" cy="562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056" name="Picture 8" descr="campagna00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44" y="720725"/>
            <a:ext cx="7773812" cy="562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052" name="Picture 4" descr="campagna00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3" y="144463"/>
            <a:ext cx="3725333" cy="65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6053" name="Picture 5" descr="campagna00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5" y="344488"/>
            <a:ext cx="3725333" cy="65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8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8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079" name="Picture 7" descr="apparecchiature laboratorio 0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3" y="549278"/>
            <a:ext cx="8321323" cy="603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7078" name="Picture 6" descr="apparecchiature laboratorio 0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3" y="431800"/>
            <a:ext cx="8321323" cy="603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7077" name="Picture 5" descr="apparecchiature laboratorio 0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" y="476253"/>
            <a:ext cx="8321323" cy="603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7076" name="Picture 4" descr="apparecchiature laboratorio 00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3" y="620713"/>
            <a:ext cx="8321323" cy="603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7080" name="Picture 8" descr="apparecchiature laboratorio 0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91" y="620713"/>
            <a:ext cx="7425267" cy="603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03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7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87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8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7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8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04664"/>
            <a:ext cx="4877792" cy="356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arentesi graffa chiusa 1"/>
          <p:cNvSpPr/>
          <p:nvPr/>
        </p:nvSpPr>
        <p:spPr bwMode="auto">
          <a:xfrm rot="5400000">
            <a:off x="3995936" y="1484784"/>
            <a:ext cx="864096" cy="5184576"/>
          </a:xfrm>
          <a:prstGeom prst="rightBrace">
            <a:avLst>
              <a:gd name="adj1" fmla="val 8333"/>
              <a:gd name="adj2" fmla="val 46513"/>
            </a:avLst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8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635896" y="4581128"/>
            <a:ext cx="19800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it-IT" b="1" dirty="0" smtClean="0"/>
              <a:t>Funzioni del suolo</a:t>
            </a:r>
            <a:endParaRPr lang="en-GB" b="1" dirty="0"/>
          </a:p>
        </p:txBody>
      </p:sp>
      <p:sp>
        <p:nvSpPr>
          <p:cNvPr id="4" name="Freccia in giù 3"/>
          <p:cNvSpPr/>
          <p:nvPr/>
        </p:nvSpPr>
        <p:spPr bwMode="auto">
          <a:xfrm>
            <a:off x="4373882" y="5133703"/>
            <a:ext cx="504056" cy="720080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8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Times New Roman" pitchFamily="18" charset="0"/>
            </a:endParaRPr>
          </a:p>
        </p:txBody>
      </p:sp>
      <p:sp>
        <p:nvSpPr>
          <p:cNvPr id="51" name="CasellaDiTesto 50"/>
          <p:cNvSpPr txBox="1"/>
          <p:nvPr/>
        </p:nvSpPr>
        <p:spPr>
          <a:xfrm>
            <a:off x="3649806" y="5853783"/>
            <a:ext cx="208903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it-IT" b="1" dirty="0" smtClean="0"/>
              <a:t>Servici </a:t>
            </a:r>
            <a:r>
              <a:rPr lang="it-IT" b="1" dirty="0" err="1" smtClean="0"/>
              <a:t>ecosistemici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73276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39"/>
            <a:ext cx="8786222" cy="637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24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psf\Home\Desktop\immagine2.png"/>
          <p:cNvPicPr>
            <a:picLocks noChangeAspect="1" noChangeArrowheads="1"/>
          </p:cNvPicPr>
          <p:nvPr/>
        </p:nvPicPr>
        <p:blipFill>
          <a:blip r:embed="rId2"/>
          <a:srcRect b="20312"/>
          <a:stretch>
            <a:fillRect/>
          </a:stretch>
        </p:blipFill>
        <p:spPr bwMode="auto">
          <a:xfrm>
            <a:off x="0" y="1357298"/>
            <a:ext cx="9144000" cy="4786322"/>
          </a:xfrm>
          <a:prstGeom prst="rect">
            <a:avLst/>
          </a:prstGeom>
          <a:noFill/>
        </p:spPr>
      </p:pic>
      <p:sp>
        <p:nvSpPr>
          <p:cNvPr id="3" name="Rettangolo 2"/>
          <p:cNvSpPr/>
          <p:nvPr/>
        </p:nvSpPr>
        <p:spPr>
          <a:xfrm>
            <a:off x="0" y="6357958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prstClr val="black"/>
                </a:solidFill>
              </a:rPr>
              <a:t>Modificata</a:t>
            </a:r>
            <a:r>
              <a:rPr lang="en-US" sz="1100" dirty="0" smtClean="0">
                <a:solidFill>
                  <a:prstClr val="black"/>
                </a:solidFill>
              </a:rPr>
              <a:t> </a:t>
            </a:r>
            <a:r>
              <a:rPr lang="en-US" sz="1100" dirty="0" err="1" smtClean="0">
                <a:solidFill>
                  <a:prstClr val="black"/>
                </a:solidFill>
              </a:rPr>
              <a:t>da</a:t>
            </a:r>
            <a:r>
              <a:rPr lang="en-US" sz="1100" dirty="0" smtClean="0">
                <a:solidFill>
                  <a:prstClr val="black"/>
                </a:solidFill>
              </a:rPr>
              <a:t> </a:t>
            </a:r>
            <a:r>
              <a:rPr lang="en-US" sz="1100" dirty="0" err="1" smtClean="0">
                <a:solidFill>
                  <a:prstClr val="black"/>
                </a:solidFill>
              </a:rPr>
              <a:t>Haygarth</a:t>
            </a:r>
            <a:r>
              <a:rPr lang="en-US" sz="1100" dirty="0" smtClean="0">
                <a:solidFill>
                  <a:prstClr val="black"/>
                </a:solidFill>
              </a:rPr>
              <a:t> P.M., Ritz K. (2009), </a:t>
            </a:r>
            <a:r>
              <a:rPr lang="en-US" sz="1100" i="1" dirty="0" smtClean="0">
                <a:solidFill>
                  <a:prstClr val="black"/>
                </a:solidFill>
              </a:rPr>
              <a:t>The future of soils and land use in the UK: Soil systems for the provision of land-based ecosystem services</a:t>
            </a:r>
            <a:r>
              <a:rPr lang="en-US" sz="1100" dirty="0" smtClean="0">
                <a:solidFill>
                  <a:prstClr val="black"/>
                </a:solidFill>
              </a:rPr>
              <a:t>, “Land Use Policy”, Volume 26, Supplement 1, Elsevier, pp. S187-S197</a:t>
            </a:r>
            <a:endParaRPr lang="it-IT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40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2"/>
          <p:cNvGraphicFramePr>
            <a:graphicFrameLocks noGrp="1"/>
          </p:cNvGraphicFramePr>
          <p:nvPr/>
        </p:nvGraphicFramePr>
        <p:xfrm>
          <a:off x="0" y="500042"/>
          <a:ext cx="914400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4181231"/>
                <a:gridCol w="3438769"/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Servizi </a:t>
                      </a:r>
                      <a:r>
                        <a:rPr lang="it-IT" sz="1400" dirty="0" err="1" smtClean="0"/>
                        <a:t>Ecosistemici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Processo/i  funzionale /i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Fattori che contribuiscono o che limitano i processi </a:t>
                      </a:r>
                      <a:endParaRPr lang="it-I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Purificazione delle</a:t>
                      </a:r>
                      <a:r>
                        <a:rPr lang="it-IT" sz="1400" baseline="0" dirty="0" smtClean="0"/>
                        <a:t> acque e riduzione della contaminazione </a:t>
                      </a:r>
                      <a:r>
                        <a:rPr lang="it-IT" sz="1400" baseline="0" dirty="0" err="1" smtClean="0"/>
                        <a:t>deli</a:t>
                      </a:r>
                      <a:r>
                        <a:rPr lang="it-IT" sz="1400" baseline="0" dirty="0" smtClean="0"/>
                        <a:t> suoli</a:t>
                      </a:r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Fertilizzanti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pesticidi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altre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sostanze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contaminanti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vengono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adsorbite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all’interno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degli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aggregati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suolo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ad  opera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particelle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argillose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della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sostanza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organica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per poi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essere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degradate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alterazioni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chimiche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dai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bioti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Tessitura del suolo (principalmente limo e argilla), struttura del suolo, contenuto in sostanza organica, biodiversità genetica e funzionale dei </a:t>
                      </a:r>
                      <a:r>
                        <a:rPr lang="it-IT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bioti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(es. alcuni microrganismi sono in grado di degradare i prodotti del petrolio)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Effetti</a:t>
                      </a:r>
                      <a:r>
                        <a:rPr lang="it-IT" sz="1400" baseline="0" dirty="0" smtClean="0"/>
                        <a:t> diretti nel mitigare e/o regolare i fenomeni alluvionali</a:t>
                      </a:r>
                      <a:r>
                        <a:rPr lang="it-IT" sz="1400" dirty="0" smtClean="0"/>
                        <a:t> 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L’infiltrazione e l’assorbimento delle acque piovane nei suoli riducono il ruscellamento superficiale e di conseguenza  riducono il rischio di flussi improvvisi e di alluvioni. Un minor ruscellamento superficiale è anche sinonimo di minor erosione e di minor movimento di sedimenti all’interno delle acque alluvionali.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tessitura,la struttura  ed il contenuto in sostanza organica dei suoli sono fattori strettamente correlati ai fenomeni di infiltrazione delle acque, di erosione e di assorbimento delle acque.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Fonti di prodotti di natura biochimica e farmaceutica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diversi biota nel suolo possono essere fonte di nuove molecole utilizzabili nella farmaceutica (es. penicillina)</a:t>
                      </a:r>
                    </a:p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struttura ed il contenuto in sostanza organica dei suoli influiscono sul contenuto idrico, sugli scambi gassosi e sulla disponibilità di nutrienti nel suolo. 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I </a:t>
                      </a:r>
                      <a:r>
                        <a:rPr lang="it-IT" sz="1400" dirty="0" err="1" smtClean="0"/>
                        <a:t>Biota</a:t>
                      </a:r>
                      <a:r>
                        <a:rPr lang="it-IT" sz="1400" dirty="0" smtClean="0"/>
                        <a:t> del suolo riciclano la materia vegetale morta e i rifiuti organici rilasciando sostanze nutritive disponibili per le piante. Altri </a:t>
                      </a:r>
                      <a:r>
                        <a:rPr lang="it-IT" sz="1400" dirty="0" err="1" smtClean="0"/>
                        <a:t>biota</a:t>
                      </a:r>
                      <a:r>
                        <a:rPr lang="it-IT" sz="1400" dirty="0" smtClean="0"/>
                        <a:t> insieme agli invertebrati del suolo miscelano  fisicamente il suolo e frantumano la materia organica.</a:t>
                      </a:r>
                    </a:p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L’ Efficienza e</a:t>
                      </a:r>
                      <a:r>
                        <a:rPr lang="it-IT" sz="1400" baseline="0" dirty="0" smtClean="0"/>
                        <a:t> l’</a:t>
                      </a:r>
                      <a:r>
                        <a:rPr lang="it-IT" sz="1400" dirty="0" smtClean="0"/>
                        <a:t>efficacia del riciclaggio è una funzione della temperatura, della biodiversità del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suolo,  del rapporto carbonio-azoto, della complessità molecolare, della disponibilità di acqua e di ossigeno, del pH, e dei livelli delle tossine.</a:t>
                      </a:r>
                      <a:endParaRPr lang="it-I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28596" y="71414"/>
            <a:ext cx="778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</a:rPr>
              <a:t>Esempi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di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servizi</a:t>
            </a:r>
            <a:r>
              <a:rPr lang="en-US" b="1" dirty="0" smtClean="0">
                <a:solidFill>
                  <a:prstClr val="black"/>
                </a:solidFill>
              </a:rPr>
              <a:t> ecosistemici del </a:t>
            </a:r>
            <a:r>
              <a:rPr lang="en-US" b="1" dirty="0" err="1" smtClean="0">
                <a:solidFill>
                  <a:prstClr val="black"/>
                </a:solidFill>
              </a:rPr>
              <a:t>suolo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sz="1400" i="1" dirty="0" smtClean="0">
                <a:solidFill>
                  <a:prstClr val="black"/>
                </a:solidFill>
              </a:rPr>
              <a:t>(adapted from </a:t>
            </a:r>
            <a:r>
              <a:rPr lang="en-US" sz="1400" i="1" dirty="0" err="1" smtClean="0">
                <a:solidFill>
                  <a:prstClr val="black"/>
                </a:solidFill>
              </a:rPr>
              <a:t>Finvers</a:t>
            </a:r>
            <a:r>
              <a:rPr lang="en-US" sz="1400" i="1" dirty="0" smtClean="0">
                <a:solidFill>
                  <a:prstClr val="black"/>
                </a:solidFill>
              </a:rPr>
              <a:t>, M.A., 2008)</a:t>
            </a:r>
            <a:endParaRPr lang="it-IT" i="1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282" y="6488692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 smtClean="0">
                <a:solidFill>
                  <a:prstClr val="black"/>
                </a:solidFill>
              </a:rPr>
              <a:t>continua…</a:t>
            </a:r>
            <a:endParaRPr lang="it-IT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54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/>
          <p:cNvGraphicFramePr>
            <a:graphicFrameLocks noGrp="1"/>
          </p:cNvGraphicFramePr>
          <p:nvPr/>
        </p:nvGraphicFramePr>
        <p:xfrm>
          <a:off x="285719" y="658826"/>
          <a:ext cx="8643999" cy="46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128"/>
                <a:gridCol w="2727467"/>
                <a:gridCol w="4143404"/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Servizi </a:t>
                      </a:r>
                      <a:r>
                        <a:rPr lang="it-IT" sz="1400" dirty="0" err="1" smtClean="0"/>
                        <a:t>Ecosistemici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Processo/i  funzionale /i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Fattori che contribuiscono o che limitano i processi </a:t>
                      </a:r>
                      <a:endParaRPr lang="it-I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it-IT" sz="1400" dirty="0" smtClean="0"/>
                        <a:t>Sequestro di Carbonio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400" dirty="0" smtClean="0"/>
                        <a:t>Il carbonio, da forme più labili a forme più stabili di sostanza organica (SOM) è stoccato(e riciclato). La SOM è circa il 58% del carbonio organico.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400" dirty="0" smtClean="0"/>
                        <a:t>La capacità di stoccaggio del carbonio è funzione della granulometria del suolo, della struttura, del regime di umidità, del regime nutrizionale (</a:t>
                      </a:r>
                      <a:r>
                        <a:rPr lang="it-IT" sz="1400" dirty="0" err="1" smtClean="0"/>
                        <a:t>es</a:t>
                      </a:r>
                      <a:r>
                        <a:rPr lang="it-IT" sz="1400" dirty="0" smtClean="0"/>
                        <a:t> disponibilità di N), della temperatura, del livello di attività biotica, della vegetazione associata e del regime di disturbo del suolo.</a:t>
                      </a:r>
                      <a:endParaRPr lang="it-I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it-IT" sz="1400" dirty="0" smtClean="0"/>
                        <a:t>Base di tutti gli ecosistemi terrestri - supporto alla</a:t>
                      </a:r>
                      <a:r>
                        <a:rPr lang="it-IT" sz="1400" baseline="0" dirty="0" smtClean="0"/>
                        <a:t> vita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400" dirty="0" smtClean="0"/>
                        <a:t>Lo sviluppo del suolo (e degli orizzonti pedologici) è</a:t>
                      </a:r>
                      <a:r>
                        <a:rPr lang="it-IT" sz="1400" baseline="0" dirty="0" smtClean="0"/>
                        <a:t> parte dello </a:t>
                      </a:r>
                      <a:r>
                        <a:rPr lang="it-IT" sz="1400" dirty="0" smtClean="0"/>
                        <a:t>sviluppo degli ecosistemi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400" dirty="0" smtClean="0"/>
                        <a:t>Lo sviluppo del suolo e dell’ecosistema associato è funzione del tempo, dei materiali</a:t>
                      </a:r>
                      <a:r>
                        <a:rPr lang="it-IT" sz="1400" baseline="0" dirty="0" smtClean="0"/>
                        <a:t> rocciosi</a:t>
                      </a:r>
                      <a:r>
                        <a:rPr lang="it-IT" sz="1400" dirty="0" smtClean="0"/>
                        <a:t> sottostanti, della topografia / quota, del clima, delle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precipitazioni, della temperatura, dell’esposizione,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dirty="0" smtClean="0"/>
                        <a:t>dell’umidità, dello sviluppo della vegetazione </a:t>
                      </a:r>
                      <a:r>
                        <a:rPr lang="it-IT" sz="1400" dirty="0" smtClean="0">
                          <a:solidFill>
                            <a:schemeClr val="tx1"/>
                          </a:solidFill>
                        </a:rPr>
                        <a:t>e  delle successioni</a:t>
                      </a:r>
                      <a:r>
                        <a:rPr lang="it-IT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400" baseline="0" dirty="0" err="1" smtClean="0">
                          <a:solidFill>
                            <a:schemeClr val="tx1"/>
                          </a:solidFill>
                        </a:rPr>
                        <a:t>vegetazionali</a:t>
                      </a:r>
                      <a:r>
                        <a:rPr lang="it-IT" sz="1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Ciclo dei nutrienti per sostenere la crescita delle piante (produzione primaria) compresa la produzione di cibo e di fibre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</a:t>
                      </a:r>
                      <a:r>
                        <a:rPr lang="it-IT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biota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 suolo riciclano la materia organica morta</a:t>
                      </a:r>
                      <a:r>
                        <a:rPr lang="it-IT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una forma minerale utilizzabile dalle piante, essa è necessaria</a:t>
                      </a:r>
                      <a:r>
                        <a:rPr lang="it-IT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 la formazione delle cellule e per la crescita vegetativa.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disponibilità di nutrienti  a partire dalla materia organica è funzione dei livelli di attività biologica. La disponibilità di fertilizzanti chimici è funzione della concentrazione di tali nutrienti disciolti in fase acquosa, adsorbiti dalle argille e dalla materia organica.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5720" y="578645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 smtClean="0">
                <a:solidFill>
                  <a:prstClr val="black"/>
                </a:solidFill>
              </a:rPr>
              <a:t>continua…</a:t>
            </a:r>
            <a:endParaRPr lang="it-IT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/>
          <p:cNvGraphicFramePr>
            <a:graphicFrameLocks noGrp="1"/>
          </p:cNvGraphicFramePr>
          <p:nvPr/>
        </p:nvGraphicFramePr>
        <p:xfrm>
          <a:off x="285720" y="214290"/>
          <a:ext cx="864399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726"/>
                <a:gridCol w="2955213"/>
                <a:gridCol w="4285059"/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Servizi </a:t>
                      </a:r>
                      <a:r>
                        <a:rPr lang="it-IT" sz="1400" dirty="0" err="1" smtClean="0"/>
                        <a:t>Ecosistemici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Processo/i  funzionale /i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Fattori che contribuiscono o che limitano i processi </a:t>
                      </a:r>
                      <a:endParaRPr lang="it-I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Supporto alle infrastrutture</a:t>
                      </a:r>
                      <a:r>
                        <a:rPr lang="it-IT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umane</a:t>
                      </a:r>
                      <a:endParaRPr lang="it-IT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maggior parte delle</a:t>
                      </a:r>
                      <a:r>
                        <a:rPr lang="it-IT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infrastrutture umane è sostenuta dal suolo o poggia sul suolo o sulle rocce sottostanti</a:t>
                      </a:r>
                      <a:endParaRPr lang="it-IT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it-IT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resistenza</a:t>
                      </a:r>
                      <a:r>
                        <a:rPr lang="it-IT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 suolo 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è funzione della  sua densità (compattamento), della tessitura, della struttura, del contenuto idrico e della porosità.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Effetti</a:t>
                      </a:r>
                      <a:r>
                        <a:rPr lang="it-IT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diretti sui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gas a effetto serra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</a:t>
                      </a:r>
                      <a:r>
                        <a:rPr lang="it-IT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microflora e la microfauna nel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suolo influenzano i flussi di CO</a:t>
                      </a:r>
                      <a:r>
                        <a:rPr lang="it-IT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CH</a:t>
                      </a:r>
                      <a:r>
                        <a:rPr lang="it-IT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 N</a:t>
                      </a:r>
                      <a:r>
                        <a:rPr lang="it-IT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Regime di umidità del suolo (saturazione), nutrienti (materia organica), la temperatura, i livelli di attività microbica.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Bonifica dei suoli contaminati da inquinanti aerotrasportati</a:t>
                      </a:r>
                    </a:p>
                    <a:p>
                      <a:pPr marL="0" algn="l" defTabSz="914400" rtl="0" eaLnBrk="1" latinLnBrk="0" hangingPunct="1"/>
                      <a:endParaRPr lang="it-IT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it-IT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microrganismi nel suolo metabolizzano i contaminanti attraverso processi ossidativi e riduttivi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microrganismi per effettuare processi ossidativi necessitano di nutrienti (principalmente C,N,P ed altri in tracce) di umidità</a:t>
                      </a:r>
                      <a:r>
                        <a:rPr lang="it-IT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(in genere dal 40 al 60 % della capacità di campo), di valori ottimali di pH (5.5-8.5 ottimale 7.0) e di temperature appropriate ed ossigeno.  I processi ossidativi vengono inibiti in presenza di eccessivi composti tossici.</a:t>
                      </a:r>
                      <a:endParaRPr lang="it-IT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5720" y="578645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 smtClean="0">
                <a:solidFill>
                  <a:prstClr val="black"/>
                </a:solidFill>
              </a:rPr>
              <a:t>continua…</a:t>
            </a:r>
            <a:endParaRPr lang="it-IT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3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20" y="188640"/>
            <a:ext cx="8780618" cy="640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729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D\DOC\CRISP\museo suolo Pertosa\Capitolo Mariana\foto per capitolo\P1060908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022" y="-1"/>
            <a:ext cx="9150021" cy="686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-6022" y="3571269"/>
            <a:ext cx="9150022" cy="3170099"/>
          </a:xfrm>
          <a:prstGeom prst="rect">
            <a:avLst/>
          </a:prstGeom>
          <a:solidFill>
            <a:schemeClr val="bg2">
              <a:lumMod val="9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prstClr val="black"/>
                </a:solidFill>
              </a:rPr>
              <a:t>E’ altrettanto vero che se c’è una speranza di salvare il suolo ed il paesaggio italiano…questa  passa attraverso la buona pianificazione urbanistica …e quindi VOI !</a:t>
            </a:r>
          </a:p>
          <a:p>
            <a:pPr lvl="0"/>
            <a:endParaRPr lang="it-IT" sz="2000" dirty="0">
              <a:solidFill>
                <a:prstClr val="black"/>
              </a:solidFill>
            </a:endParaRPr>
          </a:p>
          <a:p>
            <a:pPr lvl="0"/>
            <a:r>
              <a:rPr lang="it-IT" sz="2000" dirty="0">
                <a:solidFill>
                  <a:prstClr val="black"/>
                </a:solidFill>
              </a:rPr>
              <a:t>E’ evidente che prevedere una nuova urbanizzazione del suolo è un atto che richiede grande perizia e visione progettuale, ma anche grande competenza multidisciplinare e grande responsabilità verso le generazioni attuali e future che rischiano di non poter più usufruire di questa importante risorsa. </a:t>
            </a:r>
          </a:p>
          <a:p>
            <a:pPr lvl="0"/>
            <a:endParaRPr lang="it-IT" sz="2000" dirty="0">
              <a:solidFill>
                <a:prstClr val="black"/>
              </a:solidFill>
            </a:endParaRPr>
          </a:p>
          <a:p>
            <a:pPr lvl="0"/>
            <a:r>
              <a:rPr lang="it-IT" sz="2000" dirty="0">
                <a:solidFill>
                  <a:prstClr val="black"/>
                </a:solidFill>
              </a:rPr>
              <a:t>Ma per svolgere questo ruolo così complesso l’urbanistica necessita di mezzi adeguati e di una visione … ed oggi siamo qua anche per questo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15458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862725" y="617405"/>
            <a:ext cx="7589664" cy="5519514"/>
            <a:chOff x="366713" y="285750"/>
            <a:chExt cx="8410575" cy="62865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13" y="285750"/>
              <a:ext cx="8410575" cy="628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ttangolo 1"/>
            <p:cNvSpPr/>
            <p:nvPr/>
          </p:nvSpPr>
          <p:spPr>
            <a:xfrm>
              <a:off x="4211960" y="5085184"/>
              <a:ext cx="4464496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38995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/>
          <p:cNvSpPr txBox="1"/>
          <p:nvPr/>
        </p:nvSpPr>
        <p:spPr>
          <a:xfrm>
            <a:off x="571472" y="44624"/>
            <a:ext cx="80010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1" dirty="0" smtClean="0">
                <a:solidFill>
                  <a:srgbClr val="FFFF00"/>
                </a:solidFill>
              </a:rPr>
              <a:t>Ma i suoli ed i loro servizi </a:t>
            </a:r>
            <a:r>
              <a:rPr lang="it-IT" sz="2800" b="1" i="1" dirty="0" err="1" smtClean="0">
                <a:solidFill>
                  <a:srgbClr val="FFFF00"/>
                </a:solidFill>
              </a:rPr>
              <a:t>ecosistemici</a:t>
            </a:r>
            <a:r>
              <a:rPr lang="it-IT" sz="2800" b="1" i="1" dirty="0" smtClean="0">
                <a:solidFill>
                  <a:srgbClr val="FFFF00"/>
                </a:solidFill>
              </a:rPr>
              <a:t> variano nel paesaggio</a:t>
            </a:r>
          </a:p>
          <a:p>
            <a:pPr algn="just"/>
            <a:endParaRPr lang="it-IT" sz="2400" i="1" dirty="0" smtClean="0">
              <a:solidFill>
                <a:schemeClr val="bg1"/>
              </a:solidFill>
            </a:endParaRPr>
          </a:p>
          <a:p>
            <a:pPr algn="just"/>
            <a:r>
              <a:rPr lang="it-IT" sz="2400" i="1" dirty="0" smtClean="0">
                <a:solidFill>
                  <a:schemeClr val="bg1"/>
                </a:solidFill>
              </a:rPr>
              <a:t>Le loro proprietà variano al variare dei fattori ambientali che li hanno generati e della scala alla quale essi hanno operato.</a:t>
            </a:r>
          </a:p>
        </p:txBody>
      </p:sp>
      <p:pic>
        <p:nvPicPr>
          <p:cNvPr id="21" name="Picture 2" descr="\\psf\Home\Desktop\Schermata 10-2456588 alle 08.37.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9467" y="2231456"/>
            <a:ext cx="7210667" cy="45099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66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95217"/>
            <a:ext cx="7850149" cy="581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1643473" y="404663"/>
            <a:ext cx="6218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FFFF00"/>
                </a:solidFill>
              </a:rPr>
              <a:t>Valutazione economica dei servizi </a:t>
            </a:r>
            <a:r>
              <a:rPr lang="it-IT" sz="2400" b="1" dirty="0" err="1" smtClean="0">
                <a:solidFill>
                  <a:srgbClr val="FFFF00"/>
                </a:solidFill>
              </a:rPr>
              <a:t>ecosistemici</a:t>
            </a:r>
            <a:endParaRPr lang="en-GB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398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16632"/>
            <a:ext cx="80010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i="1" dirty="0" smtClean="0">
                <a:solidFill>
                  <a:schemeClr val="bg1"/>
                </a:solidFill>
              </a:rPr>
              <a:t>I Suoli variano nel paesaggio</a:t>
            </a:r>
          </a:p>
          <a:p>
            <a:endParaRPr lang="it-IT" sz="2800" i="1" dirty="0" smtClean="0">
              <a:solidFill>
                <a:schemeClr val="bg1"/>
              </a:solidFill>
            </a:endParaRPr>
          </a:p>
          <a:p>
            <a:pPr algn="just"/>
            <a:r>
              <a:rPr lang="it-IT" sz="2000" i="1" u="sng" dirty="0" smtClean="0">
                <a:solidFill>
                  <a:schemeClr val="bg1"/>
                </a:solidFill>
              </a:rPr>
              <a:t>Quindi nello stesso paesaggio possono coesistere suoli anche molto diversi </a:t>
            </a:r>
            <a:r>
              <a:rPr lang="it-IT" sz="2000" i="1" dirty="0" smtClean="0">
                <a:solidFill>
                  <a:schemeClr val="bg1"/>
                </a:solidFill>
              </a:rPr>
              <a:t>gli uni dagli altri, </a:t>
            </a:r>
            <a:r>
              <a:rPr lang="it-IT" sz="2000" i="1" u="sng" dirty="0" smtClean="0">
                <a:solidFill>
                  <a:schemeClr val="bg1"/>
                </a:solidFill>
              </a:rPr>
              <a:t>con fertilità e potenzialità d’uso straordinariamente difformi</a:t>
            </a:r>
            <a:r>
              <a:rPr lang="it-IT" sz="2000" i="1" dirty="0" smtClean="0">
                <a:solidFill>
                  <a:schemeClr val="bg1"/>
                </a:solidFill>
              </a:rPr>
              <a:t>. Tale diversità dei suoli (</a:t>
            </a:r>
            <a:r>
              <a:rPr lang="it-IT" sz="2000" i="1" dirty="0" err="1" smtClean="0">
                <a:solidFill>
                  <a:schemeClr val="bg1"/>
                </a:solidFill>
              </a:rPr>
              <a:t>pedodiversità</a:t>
            </a:r>
            <a:r>
              <a:rPr lang="it-IT" sz="2000" i="1" dirty="0" smtClean="0">
                <a:solidFill>
                  <a:schemeClr val="bg1"/>
                </a:solidFill>
              </a:rPr>
              <a:t>) è ancora più accentuata dall’elevata variabilità fisica dei paesaggi italiani.</a:t>
            </a:r>
          </a:p>
          <a:p>
            <a:pPr algn="just"/>
            <a:endParaRPr lang="it-IT" sz="2000" i="1" dirty="0" smtClean="0">
              <a:solidFill>
                <a:schemeClr val="bg1"/>
              </a:solidFill>
            </a:endParaRPr>
          </a:p>
          <a:p>
            <a:pPr algn="just"/>
            <a:r>
              <a:rPr lang="it-IT" sz="2000" i="1" u="sng" dirty="0" smtClean="0">
                <a:solidFill>
                  <a:schemeClr val="bg1"/>
                </a:solidFill>
              </a:rPr>
              <a:t>La diversità dei suoli </a:t>
            </a:r>
            <a:r>
              <a:rPr lang="it-IT" sz="2000" i="1" dirty="0" smtClean="0">
                <a:solidFill>
                  <a:schemeClr val="bg1"/>
                </a:solidFill>
              </a:rPr>
              <a:t>– tipicamente codificata nelle cartografie dei suoli (analogiche o digitali) – </a:t>
            </a:r>
            <a:r>
              <a:rPr lang="it-IT" sz="2000" i="1" u="sng" dirty="0" smtClean="0">
                <a:solidFill>
                  <a:schemeClr val="bg1"/>
                </a:solidFill>
              </a:rPr>
              <a:t>è una ricchezza solo se conosciuta, misurata e gestita</a:t>
            </a:r>
            <a:r>
              <a:rPr lang="it-IT" sz="2000" i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Picture 3" descr="\\psf\Home\Desktop\Schermata 10-2456588 alle 08.42.12.png"/>
          <p:cNvPicPr>
            <a:picLocks noChangeAspect="1" noChangeArrowheads="1"/>
          </p:cNvPicPr>
          <p:nvPr/>
        </p:nvPicPr>
        <p:blipFill>
          <a:blip r:embed="rId2"/>
          <a:srcRect t="4032" r="1052"/>
          <a:stretch>
            <a:fillRect/>
          </a:stretch>
        </p:blipFill>
        <p:spPr bwMode="auto">
          <a:xfrm>
            <a:off x="743417" y="3212976"/>
            <a:ext cx="7500991" cy="34002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203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10" y="72008"/>
            <a:ext cx="3929370" cy="52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Risultati immagini per urban soi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35496" y="5589240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i suoli e le loro funzioni variano al variare del paesaggio …anche urbano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9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magine correl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34"/>
          <a:stretch/>
        </p:blipFill>
        <p:spPr bwMode="auto">
          <a:xfrm>
            <a:off x="179511" y="614828"/>
            <a:ext cx="4616963" cy="555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isultati immagini per sealed so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476672"/>
            <a:ext cx="2787186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isultati immagini per urban soil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907" y="476672"/>
            <a:ext cx="571751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D\foto lavoro\smottamento a Napoli\DSCN027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9" b="29179"/>
          <a:stretch/>
        </p:blipFill>
        <p:spPr bwMode="auto">
          <a:xfrm>
            <a:off x="4950147" y="138496"/>
            <a:ext cx="3510285" cy="66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Ess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98451"/>
            <a:ext cx="4176464" cy="625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76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isultati immagini per urban soi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1"/>
          <a:stretch/>
        </p:blipFill>
        <p:spPr bwMode="auto">
          <a:xfrm>
            <a:off x="107504" y="332656"/>
            <a:ext cx="6912768" cy="48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ss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2656"/>
            <a:ext cx="4320480" cy="632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55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819150"/>
            <a:ext cx="65055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819310"/>
            <a:ext cx="6446131" cy="521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819310"/>
            <a:ext cx="6488086" cy="521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21" y="819310"/>
            <a:ext cx="6234413" cy="538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608" y="819310"/>
            <a:ext cx="6808840" cy="567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 descr="D:\D\foto samsung 2014\20140927_12122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725" y="819310"/>
            <a:ext cx="6743951" cy="505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D:\D\foto samsung 2014\20140927_12091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35" y="819310"/>
            <a:ext cx="6551928" cy="491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42844" y="71414"/>
            <a:ext cx="514353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3200" i="1" dirty="0" smtClean="0">
                <a:solidFill>
                  <a:schemeClr val="bg1"/>
                </a:solidFill>
              </a:rPr>
              <a:t>ma il </a:t>
            </a:r>
            <a:r>
              <a:rPr lang="it-IT" sz="3200" b="1" i="1" dirty="0" smtClean="0">
                <a:solidFill>
                  <a:schemeClr val="bg1"/>
                </a:solidFill>
              </a:rPr>
              <a:t>suolo è minacciato</a:t>
            </a:r>
          </a:p>
          <a:p>
            <a:pPr algn="just"/>
            <a:r>
              <a:rPr lang="it-IT" sz="3200" b="1" i="1" dirty="0" smtClean="0">
                <a:solidFill>
                  <a:schemeClr val="bg1"/>
                </a:solidFill>
              </a:rPr>
              <a:t>…non solo dal consumo del suolo</a:t>
            </a:r>
          </a:p>
          <a:p>
            <a:pPr algn="just"/>
            <a:endParaRPr lang="it-IT" sz="2000" b="1" i="1" dirty="0" smtClean="0">
              <a:solidFill>
                <a:schemeClr val="bg1"/>
              </a:solidFill>
            </a:endParaRPr>
          </a:p>
          <a:p>
            <a:pPr algn="just"/>
            <a:r>
              <a:rPr lang="it-IT" sz="2000" dirty="0" smtClean="0">
                <a:solidFill>
                  <a:schemeClr val="bg1"/>
                </a:solidFill>
              </a:rPr>
              <a:t>Il suolo italiano è sottoposto a pressioni ambientali crescenti che determinano allarmanti e chiari segni del suo degrado: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bg1"/>
                </a:solidFill>
              </a:rPr>
              <a:t>erosione,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bg1"/>
                </a:solidFill>
              </a:rPr>
              <a:t>diminuzione della materia organica,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bg1"/>
                </a:solidFill>
              </a:rPr>
              <a:t> compattazione,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bg1"/>
                </a:solidFill>
              </a:rPr>
              <a:t>salinizzazione,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bg1"/>
                </a:solidFill>
              </a:rPr>
              <a:t>frane ed alluvioni,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bg1"/>
                </a:solidFill>
              </a:rPr>
              <a:t>perdita di biodiversità,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bg1"/>
                </a:solidFill>
              </a:rPr>
              <a:t>contaminazione,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bg1"/>
                </a:solidFill>
              </a:rPr>
              <a:t>consumo di suolo da urbanizzazione.</a:t>
            </a:r>
          </a:p>
          <a:p>
            <a:pPr algn="just"/>
            <a:endParaRPr lang="it-IT" sz="2000" dirty="0" smtClean="0">
              <a:solidFill>
                <a:schemeClr val="bg1"/>
              </a:solidFill>
            </a:endParaRPr>
          </a:p>
          <a:p>
            <a:pPr algn="just"/>
            <a:r>
              <a:rPr lang="it-IT" sz="2000" dirty="0" smtClean="0">
                <a:solidFill>
                  <a:schemeClr val="bg1"/>
                </a:solidFill>
              </a:rPr>
              <a:t>Tutto ciò sta degradando continuativamente, e spesso in maniera irreversibile, le insostituibili funzioni produttive ed ambientali del suolo. </a:t>
            </a:r>
          </a:p>
        </p:txBody>
      </p:sp>
      <p:grpSp>
        <p:nvGrpSpPr>
          <p:cNvPr id="2" name="Gruppo 1"/>
          <p:cNvGrpSpPr/>
          <p:nvPr/>
        </p:nvGrpSpPr>
        <p:grpSpPr>
          <a:xfrm>
            <a:off x="5318748" y="311836"/>
            <a:ext cx="4225768" cy="5254291"/>
            <a:chOff x="5318748" y="311836"/>
            <a:chExt cx="4225768" cy="5254291"/>
          </a:xfrm>
        </p:grpSpPr>
        <p:sp>
          <p:nvSpPr>
            <p:cNvPr id="8" name="CasellaDiTesto 7"/>
            <p:cNvSpPr txBox="1"/>
            <p:nvPr/>
          </p:nvSpPr>
          <p:spPr>
            <a:xfrm rot="21011040">
              <a:off x="5318748" y="460881"/>
              <a:ext cx="2089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smtClean="0">
                  <a:solidFill>
                    <a:schemeClr val="bg1"/>
                  </a:solidFill>
                </a:rPr>
                <a:t>Contaminazione</a:t>
              </a:r>
              <a:endParaRPr lang="it-IT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CasellaDiTesto 8"/>
            <p:cNvSpPr txBox="1"/>
            <p:nvPr/>
          </p:nvSpPr>
          <p:spPr>
            <a:xfrm rot="1802186">
              <a:off x="7655590" y="311836"/>
              <a:ext cx="1888926" cy="26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smtClean="0">
                  <a:solidFill>
                    <a:schemeClr val="bg1"/>
                  </a:solidFill>
                </a:rPr>
                <a:t>Consumo di suolo</a:t>
              </a:r>
              <a:endParaRPr lang="it-IT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CasellaDiTesto 9"/>
            <p:cNvSpPr txBox="1"/>
            <p:nvPr/>
          </p:nvSpPr>
          <p:spPr>
            <a:xfrm rot="3854224">
              <a:off x="5164547" y="2611763"/>
              <a:ext cx="910216" cy="26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smtClean="0">
                  <a:solidFill>
                    <a:schemeClr val="bg1"/>
                  </a:solidFill>
                </a:rPr>
                <a:t>Frane</a:t>
              </a:r>
              <a:endParaRPr lang="it-IT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CasellaDiTesto 10"/>
            <p:cNvSpPr txBox="1"/>
            <p:nvPr/>
          </p:nvSpPr>
          <p:spPr>
            <a:xfrm rot="4857961">
              <a:off x="8171540" y="3394541"/>
              <a:ext cx="1171931" cy="268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b="1" dirty="0" err="1" smtClean="0">
                  <a:solidFill>
                    <a:schemeClr val="bg1"/>
                  </a:solidFill>
                </a:rPr>
                <a:t>Salinizzazione</a:t>
              </a:r>
              <a:endParaRPr lang="it-IT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CasellaDiTesto 11"/>
            <p:cNvSpPr txBox="1"/>
            <p:nvPr/>
          </p:nvSpPr>
          <p:spPr>
            <a:xfrm rot="20845493">
              <a:off x="7863175" y="4625867"/>
              <a:ext cx="1401781" cy="356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smtClean="0">
                  <a:solidFill>
                    <a:schemeClr val="bg1"/>
                  </a:solidFill>
                </a:rPr>
                <a:t>Alluvioni</a:t>
              </a:r>
              <a:endParaRPr lang="it-IT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CasellaDiTesto 12"/>
            <p:cNvSpPr txBox="1"/>
            <p:nvPr/>
          </p:nvSpPr>
          <p:spPr>
            <a:xfrm rot="20971474">
              <a:off x="5975534" y="4922936"/>
              <a:ext cx="1990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smtClean="0">
                  <a:solidFill>
                    <a:schemeClr val="bg1"/>
                  </a:solidFill>
                </a:rPr>
                <a:t>Compattazione</a:t>
              </a:r>
              <a:endParaRPr lang="it-IT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CasellaDiTesto 13"/>
            <p:cNvSpPr txBox="1"/>
            <p:nvPr/>
          </p:nvSpPr>
          <p:spPr>
            <a:xfrm rot="4574297">
              <a:off x="4793157" y="4370194"/>
              <a:ext cx="19917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smtClean="0">
                  <a:solidFill>
                    <a:schemeClr val="bg1"/>
                  </a:solidFill>
                </a:rPr>
                <a:t>Desertificazione</a:t>
              </a:r>
              <a:endParaRPr lang="it-IT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Immagine 15" descr="seconda_movimetata_secondo_sfondo_trasparent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6096" y="500042"/>
              <a:ext cx="3734366" cy="4717368"/>
            </a:xfrm>
            <a:prstGeom prst="rect">
              <a:avLst/>
            </a:prstGeom>
          </p:spPr>
        </p:pic>
        <p:sp>
          <p:nvSpPr>
            <p:cNvPr id="15" name="CasellaDiTesto 14"/>
            <p:cNvSpPr txBox="1"/>
            <p:nvPr/>
          </p:nvSpPr>
          <p:spPr>
            <a:xfrm rot="21019621">
              <a:off x="6401694" y="1314853"/>
              <a:ext cx="735493" cy="268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b="1" dirty="0" smtClean="0">
                  <a:solidFill>
                    <a:schemeClr val="bg1"/>
                  </a:solidFill>
                </a:rPr>
                <a:t>Erosione</a:t>
              </a:r>
            </a:p>
          </p:txBody>
        </p:sp>
      </p:grpSp>
      <p:pic>
        <p:nvPicPr>
          <p:cNvPr id="18" name="Picture 2" descr="\\psf\Home\Desktop\Presentazione\imm elaborate\suolo_puli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714" y="193109"/>
            <a:ext cx="3675909" cy="5265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87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\foto lavoro\smottamento a Napoli\DSCN02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0"/>
            <a:ext cx="5194300" cy="69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D\foto lavoro\smottamento a Napoli\DSCN02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-33338"/>
            <a:ext cx="5194300" cy="69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D\foto lavoro\smottamento a Napoli\DSCN027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6672"/>
            <a:ext cx="6924675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D\foto lavoro\smottamento a Napoli\DSCN027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103" y="0"/>
            <a:ext cx="5194300" cy="69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00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99906" y="836712"/>
            <a:ext cx="88953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i="1" dirty="0">
                <a:solidFill>
                  <a:prstClr val="white"/>
                </a:solidFill>
              </a:rPr>
              <a:t>… </a:t>
            </a:r>
            <a:r>
              <a:rPr lang="it-IT" sz="3600" i="1" dirty="0" smtClean="0">
                <a:solidFill>
                  <a:prstClr val="white"/>
                </a:solidFill>
              </a:rPr>
              <a:t>allora iniziamo </a:t>
            </a:r>
            <a:r>
              <a:rPr lang="it-IT" sz="3600" b="1" i="1" dirty="0" smtClean="0">
                <a:solidFill>
                  <a:prstClr val="white"/>
                </a:solidFill>
              </a:rPr>
              <a:t>partendo dalla fine</a:t>
            </a:r>
            <a:r>
              <a:rPr lang="it-IT" sz="3600" i="1" u="sng" dirty="0" smtClean="0">
                <a:solidFill>
                  <a:prstClr val="white"/>
                </a:solidFill>
              </a:rPr>
              <a:t>: a cosa ci serve conoscere il suolo</a:t>
            </a:r>
            <a:r>
              <a:rPr lang="it-IT" sz="3600" b="1" i="1" u="sng" dirty="0" smtClean="0">
                <a:solidFill>
                  <a:prstClr val="white"/>
                </a:solidFill>
              </a:rPr>
              <a:t>?</a:t>
            </a:r>
          </a:p>
          <a:p>
            <a:endParaRPr lang="it-IT" sz="3600" b="1" i="1" u="sng" dirty="0">
              <a:solidFill>
                <a:prstClr val="white"/>
              </a:solidFill>
            </a:endParaRPr>
          </a:p>
          <a:p>
            <a:endParaRPr lang="it-IT" sz="3600" b="1" i="1" u="sng" dirty="0" smtClean="0">
              <a:solidFill>
                <a:prstClr val="white"/>
              </a:solidFill>
            </a:endParaRPr>
          </a:p>
          <a:p>
            <a:r>
              <a:rPr lang="it-IT" sz="3600" b="1" i="1" u="sng" dirty="0">
                <a:solidFill>
                  <a:prstClr val="white"/>
                </a:solidFill>
              </a:rPr>
              <a:t>Qualche piccolo esempio sulle applicazioni </a:t>
            </a:r>
            <a:r>
              <a:rPr lang="it-IT" sz="3600" b="1" i="1" u="sng" dirty="0" smtClean="0">
                <a:solidFill>
                  <a:prstClr val="white"/>
                </a:solidFill>
              </a:rPr>
              <a:t>territoriali </a:t>
            </a:r>
            <a:r>
              <a:rPr lang="it-IT" sz="3600" i="1" u="sng" dirty="0" smtClean="0">
                <a:solidFill>
                  <a:prstClr val="white"/>
                </a:solidFill>
              </a:rPr>
              <a:t>(zonazione agronomica, inquinamento falde idriche, PTCP</a:t>
            </a:r>
            <a:r>
              <a:rPr lang="it-IT" sz="3600" i="1" u="sng" smtClean="0">
                <a:solidFill>
                  <a:prstClr val="white"/>
                </a:solidFill>
              </a:rPr>
              <a:t>, …)</a:t>
            </a:r>
            <a:endParaRPr lang="it-IT" sz="3600" i="1" u="sng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664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938" name="Group 2"/>
          <p:cNvGrpSpPr>
            <a:grpSpLocks/>
          </p:cNvGrpSpPr>
          <p:nvPr/>
        </p:nvGrpSpPr>
        <p:grpSpPr bwMode="auto">
          <a:xfrm>
            <a:off x="3690056" y="2473325"/>
            <a:ext cx="1727200" cy="1728788"/>
            <a:chOff x="2324" y="1558"/>
            <a:chExt cx="1088" cy="1089"/>
          </a:xfrm>
        </p:grpSpPr>
        <p:sp>
          <p:nvSpPr>
            <p:cNvPr id="423939" name="Oval 3"/>
            <p:cNvSpPr>
              <a:spLocks noChangeArrowheads="1"/>
            </p:cNvSpPr>
            <p:nvPr/>
          </p:nvSpPr>
          <p:spPr bwMode="auto">
            <a:xfrm>
              <a:off x="2324" y="1558"/>
              <a:ext cx="1088" cy="1089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423940" name="Text Box 4"/>
            <p:cNvSpPr txBox="1">
              <a:spLocks noChangeArrowheads="1"/>
            </p:cNvSpPr>
            <p:nvPr/>
          </p:nvSpPr>
          <p:spPr bwMode="auto">
            <a:xfrm>
              <a:off x="2392" y="1817"/>
              <a:ext cx="961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Qualità del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prodotto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altLang="en-US" b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423941" name="Group 5"/>
          <p:cNvGrpSpPr>
            <a:grpSpLocks/>
          </p:cNvGrpSpPr>
          <p:nvPr/>
        </p:nvGrpSpPr>
        <p:grpSpPr bwMode="auto">
          <a:xfrm>
            <a:off x="5164667" y="836616"/>
            <a:ext cx="1952448" cy="1889125"/>
            <a:chOff x="3253" y="527"/>
            <a:chExt cx="1230" cy="1190"/>
          </a:xfrm>
        </p:grpSpPr>
        <p:sp>
          <p:nvSpPr>
            <p:cNvPr id="423942" name="Oval 6"/>
            <p:cNvSpPr>
              <a:spLocks noChangeArrowheads="1"/>
            </p:cNvSpPr>
            <p:nvPr/>
          </p:nvSpPr>
          <p:spPr bwMode="auto">
            <a:xfrm>
              <a:off x="3355" y="527"/>
              <a:ext cx="1088" cy="1089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cxnSp>
          <p:nvCxnSpPr>
            <p:cNvPr id="423943" name="AutoShape 7"/>
            <p:cNvCxnSpPr>
              <a:cxnSpLocks noChangeShapeType="1"/>
              <a:stCxn id="423939" idx="7"/>
              <a:endCxn id="423942" idx="3"/>
            </p:cNvCxnSpPr>
            <p:nvPr/>
          </p:nvCxnSpPr>
          <p:spPr bwMode="auto">
            <a:xfrm flipV="1">
              <a:off x="3253" y="1457"/>
              <a:ext cx="261" cy="2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3944" name="Text Box 8"/>
            <p:cNvSpPr txBox="1">
              <a:spLocks noChangeArrowheads="1"/>
            </p:cNvSpPr>
            <p:nvPr/>
          </p:nvSpPr>
          <p:spPr bwMode="auto">
            <a:xfrm>
              <a:off x="3321" y="815"/>
              <a:ext cx="1162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Territorio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600" b="1">
                  <a:solidFill>
                    <a:srgbClr val="000000"/>
                  </a:solidFill>
                  <a:latin typeface="Comic Sans MS" pitchFamily="66" charset="0"/>
                </a:rPr>
                <a:t>(ambiente fisico)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altLang="en-US" sz="1600" b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423945" name="Group 9"/>
          <p:cNvGrpSpPr>
            <a:grpSpLocks/>
          </p:cNvGrpSpPr>
          <p:nvPr/>
        </p:nvGrpSpPr>
        <p:grpSpPr bwMode="auto">
          <a:xfrm>
            <a:off x="2089856" y="836616"/>
            <a:ext cx="1851378" cy="1889125"/>
            <a:chOff x="1316" y="527"/>
            <a:chExt cx="1167" cy="1190"/>
          </a:xfrm>
        </p:grpSpPr>
        <p:sp>
          <p:nvSpPr>
            <p:cNvPr id="423946" name="Oval 10"/>
            <p:cNvSpPr>
              <a:spLocks noChangeArrowheads="1"/>
            </p:cNvSpPr>
            <p:nvPr/>
          </p:nvSpPr>
          <p:spPr bwMode="auto">
            <a:xfrm>
              <a:off x="1316" y="527"/>
              <a:ext cx="1088" cy="1089"/>
            </a:xfrm>
            <a:prstGeom prst="ellipse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423947" name="Text Box 11"/>
            <p:cNvSpPr txBox="1">
              <a:spLocks noChangeArrowheads="1"/>
            </p:cNvSpPr>
            <p:nvPr/>
          </p:nvSpPr>
          <p:spPr bwMode="auto">
            <a:xfrm>
              <a:off x="1321" y="864"/>
              <a:ext cx="107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Genotipo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600" b="1">
                  <a:solidFill>
                    <a:srgbClr val="000000"/>
                  </a:solidFill>
                  <a:latin typeface="Comic Sans MS" pitchFamily="66" charset="0"/>
                </a:rPr>
                <a:t>(varietà, clone)</a:t>
              </a:r>
            </a:p>
          </p:txBody>
        </p:sp>
        <p:cxnSp>
          <p:nvCxnSpPr>
            <p:cNvPr id="423948" name="AutoShape 12"/>
            <p:cNvCxnSpPr>
              <a:cxnSpLocks noChangeShapeType="1"/>
              <a:stCxn id="423939" idx="1"/>
              <a:endCxn id="423946" idx="5"/>
            </p:cNvCxnSpPr>
            <p:nvPr/>
          </p:nvCxnSpPr>
          <p:spPr bwMode="auto">
            <a:xfrm flipH="1" flipV="1">
              <a:off x="2245" y="1457"/>
              <a:ext cx="238" cy="2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23949" name="Group 13"/>
          <p:cNvGrpSpPr>
            <a:grpSpLocks/>
          </p:cNvGrpSpPr>
          <p:nvPr/>
        </p:nvGrpSpPr>
        <p:grpSpPr bwMode="auto">
          <a:xfrm>
            <a:off x="5164665" y="3949700"/>
            <a:ext cx="1965324" cy="1841500"/>
            <a:chOff x="3253" y="2488"/>
            <a:chExt cx="1238" cy="1160"/>
          </a:xfrm>
        </p:grpSpPr>
        <p:sp>
          <p:nvSpPr>
            <p:cNvPr id="423950" name="Oval 14"/>
            <p:cNvSpPr>
              <a:spLocks noChangeArrowheads="1"/>
            </p:cNvSpPr>
            <p:nvPr/>
          </p:nvSpPr>
          <p:spPr bwMode="auto">
            <a:xfrm>
              <a:off x="3358" y="2559"/>
              <a:ext cx="1088" cy="108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423951" name="Text Box 15"/>
            <p:cNvSpPr txBox="1">
              <a:spLocks noChangeArrowheads="1"/>
            </p:cNvSpPr>
            <p:nvPr/>
          </p:nvSpPr>
          <p:spPr bwMode="auto">
            <a:xfrm>
              <a:off x="3318" y="2736"/>
              <a:ext cx="1173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Tecniche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di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trasformazione</a:t>
              </a:r>
              <a:endParaRPr lang="it-IT" altLang="en-US" sz="1600" b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cxnSp>
          <p:nvCxnSpPr>
            <p:cNvPr id="423952" name="AutoShape 16"/>
            <p:cNvCxnSpPr>
              <a:cxnSpLocks noChangeShapeType="1"/>
              <a:stCxn id="423939" idx="5"/>
              <a:endCxn id="423950" idx="1"/>
            </p:cNvCxnSpPr>
            <p:nvPr/>
          </p:nvCxnSpPr>
          <p:spPr bwMode="auto">
            <a:xfrm>
              <a:off x="3253" y="2488"/>
              <a:ext cx="264" cy="23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23953" name="Group 17"/>
          <p:cNvGrpSpPr>
            <a:grpSpLocks/>
          </p:cNvGrpSpPr>
          <p:nvPr/>
        </p:nvGrpSpPr>
        <p:grpSpPr bwMode="auto">
          <a:xfrm>
            <a:off x="2089856" y="3949700"/>
            <a:ext cx="1851378" cy="1855788"/>
            <a:chOff x="1316" y="2488"/>
            <a:chExt cx="1167" cy="1169"/>
          </a:xfrm>
        </p:grpSpPr>
        <p:sp>
          <p:nvSpPr>
            <p:cNvPr id="423954" name="Oval 18"/>
            <p:cNvSpPr>
              <a:spLocks noChangeArrowheads="1"/>
            </p:cNvSpPr>
            <p:nvPr/>
          </p:nvSpPr>
          <p:spPr bwMode="auto">
            <a:xfrm>
              <a:off x="1316" y="2568"/>
              <a:ext cx="1088" cy="1089"/>
            </a:xfrm>
            <a:prstGeom prst="ellipse">
              <a:avLst/>
            </a:prstGeom>
            <a:gradFill rotWithShape="1">
              <a:gsLst>
                <a:gs pos="0">
                  <a:srgbClr val="008000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423955" name="Text Box 19"/>
            <p:cNvSpPr txBox="1">
              <a:spLocks noChangeArrowheads="1"/>
            </p:cNvSpPr>
            <p:nvPr/>
          </p:nvSpPr>
          <p:spPr bwMode="auto">
            <a:xfrm>
              <a:off x="1499" y="2908"/>
              <a:ext cx="731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Tecniche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colturali</a:t>
              </a:r>
              <a:endParaRPr lang="it-IT" altLang="en-US" sz="1600" b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cxnSp>
          <p:nvCxnSpPr>
            <p:cNvPr id="423956" name="AutoShape 20"/>
            <p:cNvCxnSpPr>
              <a:cxnSpLocks noChangeShapeType="1"/>
              <a:stCxn id="423939" idx="3"/>
              <a:endCxn id="423954" idx="7"/>
            </p:cNvCxnSpPr>
            <p:nvPr/>
          </p:nvCxnSpPr>
          <p:spPr bwMode="auto">
            <a:xfrm flipH="1">
              <a:off x="2245" y="2488"/>
              <a:ext cx="238" cy="2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23957" name="Rectangle 21"/>
          <p:cNvSpPr>
            <a:spLocks noChangeArrowheads="1"/>
          </p:cNvSpPr>
          <p:nvPr/>
        </p:nvSpPr>
        <p:spPr bwMode="auto">
          <a:xfrm>
            <a:off x="3420535" y="260353"/>
            <a:ext cx="2431345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>
                <a:solidFill>
                  <a:srgbClr val="000000"/>
                </a:solidFill>
              </a:rPr>
              <a:t>ZONAZIONE AGRONOMICA</a:t>
            </a:r>
          </a:p>
        </p:txBody>
      </p:sp>
    </p:spTree>
    <p:extLst>
      <p:ext uri="{BB962C8B-B14F-4D97-AF65-F5344CB8AC3E}">
        <p14:creationId xmlns:p14="http://schemas.microsoft.com/office/powerpoint/2010/main" val="9108786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986" name="Group 2"/>
          <p:cNvGrpSpPr>
            <a:grpSpLocks/>
          </p:cNvGrpSpPr>
          <p:nvPr/>
        </p:nvGrpSpPr>
        <p:grpSpPr bwMode="auto">
          <a:xfrm>
            <a:off x="2089856" y="836616"/>
            <a:ext cx="5082468" cy="4992687"/>
            <a:chOff x="1316" y="527"/>
            <a:chExt cx="3202" cy="3145"/>
          </a:xfrm>
        </p:grpSpPr>
        <p:grpSp>
          <p:nvGrpSpPr>
            <p:cNvPr id="425987" name="Group 3"/>
            <p:cNvGrpSpPr>
              <a:grpSpLocks/>
            </p:cNvGrpSpPr>
            <p:nvPr/>
          </p:nvGrpSpPr>
          <p:grpSpPr bwMode="auto">
            <a:xfrm>
              <a:off x="2324" y="1558"/>
              <a:ext cx="1088" cy="1089"/>
              <a:chOff x="2324" y="1558"/>
              <a:chExt cx="1088" cy="1089"/>
            </a:xfrm>
          </p:grpSpPr>
          <p:sp>
            <p:nvSpPr>
              <p:cNvPr id="425988" name="Oval 4"/>
              <p:cNvSpPr>
                <a:spLocks noChangeArrowheads="1"/>
              </p:cNvSpPr>
              <p:nvPr/>
            </p:nvSpPr>
            <p:spPr bwMode="auto">
              <a:xfrm>
                <a:off x="2324" y="1558"/>
                <a:ext cx="1088" cy="1089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425989" name="Text Box 5"/>
              <p:cNvSpPr txBox="1">
                <a:spLocks noChangeArrowheads="1"/>
              </p:cNvSpPr>
              <p:nvPr/>
            </p:nvSpPr>
            <p:spPr bwMode="auto">
              <a:xfrm>
                <a:off x="2392" y="1817"/>
                <a:ext cx="962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b="1">
                    <a:solidFill>
                      <a:srgbClr val="000000"/>
                    </a:solidFill>
                    <a:latin typeface="Comic Sans MS" pitchFamily="66" charset="0"/>
                  </a:rPr>
                  <a:t>Qualità del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b="1">
                    <a:solidFill>
                      <a:srgbClr val="000000"/>
                    </a:solidFill>
                    <a:latin typeface="Comic Sans MS" pitchFamily="66" charset="0"/>
                  </a:rPr>
                  <a:t>prodotto</a:t>
                </a:r>
              </a:p>
            </p:txBody>
          </p:sp>
        </p:grpSp>
        <p:grpSp>
          <p:nvGrpSpPr>
            <p:cNvPr id="425990" name="Group 6"/>
            <p:cNvGrpSpPr>
              <a:grpSpLocks/>
            </p:cNvGrpSpPr>
            <p:nvPr/>
          </p:nvGrpSpPr>
          <p:grpSpPr bwMode="auto">
            <a:xfrm>
              <a:off x="1316" y="527"/>
              <a:ext cx="1167" cy="1190"/>
              <a:chOff x="1316" y="527"/>
              <a:chExt cx="1167" cy="1190"/>
            </a:xfrm>
          </p:grpSpPr>
          <p:sp>
            <p:nvSpPr>
              <p:cNvPr id="425991" name="Oval 7"/>
              <p:cNvSpPr>
                <a:spLocks noChangeArrowheads="1"/>
              </p:cNvSpPr>
              <p:nvPr/>
            </p:nvSpPr>
            <p:spPr bwMode="auto">
              <a:xfrm>
                <a:off x="1316" y="527"/>
                <a:ext cx="1088" cy="1089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135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425992" name="Text Box 8"/>
              <p:cNvSpPr txBox="1">
                <a:spLocks noChangeArrowheads="1"/>
              </p:cNvSpPr>
              <p:nvPr/>
            </p:nvSpPr>
            <p:spPr bwMode="auto">
              <a:xfrm>
                <a:off x="1323" y="864"/>
                <a:ext cx="1073" cy="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b="1">
                    <a:solidFill>
                      <a:srgbClr val="000000"/>
                    </a:solidFill>
                    <a:latin typeface="Comic Sans MS" pitchFamily="66" charset="0"/>
                  </a:rPr>
                  <a:t>Genotipo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600" b="1">
                    <a:solidFill>
                      <a:srgbClr val="000000"/>
                    </a:solidFill>
                    <a:latin typeface="Comic Sans MS" pitchFamily="66" charset="0"/>
                  </a:rPr>
                  <a:t>(varietà, clone)</a:t>
                </a:r>
              </a:p>
            </p:txBody>
          </p:sp>
          <p:cxnSp>
            <p:nvCxnSpPr>
              <p:cNvPr id="425993" name="AutoShape 9"/>
              <p:cNvCxnSpPr>
                <a:cxnSpLocks noChangeShapeType="1"/>
                <a:stCxn id="425988" idx="1"/>
                <a:endCxn id="425991" idx="5"/>
              </p:cNvCxnSpPr>
              <p:nvPr/>
            </p:nvCxnSpPr>
            <p:spPr bwMode="auto">
              <a:xfrm flipH="1" flipV="1">
                <a:off x="2245" y="1457"/>
                <a:ext cx="238" cy="26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25994" name="Group 10"/>
            <p:cNvGrpSpPr>
              <a:grpSpLocks/>
            </p:cNvGrpSpPr>
            <p:nvPr/>
          </p:nvGrpSpPr>
          <p:grpSpPr bwMode="auto">
            <a:xfrm>
              <a:off x="3253" y="2488"/>
              <a:ext cx="1265" cy="1184"/>
              <a:chOff x="3253" y="2488"/>
              <a:chExt cx="1265" cy="1184"/>
            </a:xfrm>
          </p:grpSpPr>
          <p:sp>
            <p:nvSpPr>
              <p:cNvPr id="425995" name="Oval 11"/>
              <p:cNvSpPr>
                <a:spLocks noChangeArrowheads="1"/>
              </p:cNvSpPr>
              <p:nvPr/>
            </p:nvSpPr>
            <p:spPr bwMode="auto">
              <a:xfrm>
                <a:off x="3358" y="2583"/>
                <a:ext cx="1088" cy="1089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425996" name="Text Box 12"/>
              <p:cNvSpPr txBox="1">
                <a:spLocks noChangeArrowheads="1"/>
              </p:cNvSpPr>
              <p:nvPr/>
            </p:nvSpPr>
            <p:spPr bwMode="auto">
              <a:xfrm>
                <a:off x="3345" y="2783"/>
                <a:ext cx="1173" cy="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b="1">
                    <a:solidFill>
                      <a:srgbClr val="000000"/>
                    </a:solidFill>
                    <a:latin typeface="Comic Sans MS" pitchFamily="66" charset="0"/>
                  </a:rPr>
                  <a:t>Tecniche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b="1">
                    <a:solidFill>
                      <a:srgbClr val="000000"/>
                    </a:solidFill>
                    <a:latin typeface="Comic Sans MS" pitchFamily="66" charset="0"/>
                  </a:rPr>
                  <a:t>di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b="1">
                    <a:solidFill>
                      <a:srgbClr val="000000"/>
                    </a:solidFill>
                    <a:latin typeface="Comic Sans MS" pitchFamily="66" charset="0"/>
                  </a:rPr>
                  <a:t>trasformazione</a:t>
                </a:r>
              </a:p>
            </p:txBody>
          </p:sp>
          <p:cxnSp>
            <p:nvCxnSpPr>
              <p:cNvPr id="425997" name="AutoShape 13"/>
              <p:cNvCxnSpPr>
                <a:cxnSpLocks noChangeShapeType="1"/>
                <a:stCxn id="425988" idx="5"/>
                <a:endCxn id="425995" idx="1"/>
              </p:cNvCxnSpPr>
              <p:nvPr/>
            </p:nvCxnSpPr>
            <p:spPr bwMode="auto">
              <a:xfrm>
                <a:off x="3253" y="2488"/>
                <a:ext cx="264" cy="254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25998" name="Group 14"/>
            <p:cNvGrpSpPr>
              <a:grpSpLocks/>
            </p:cNvGrpSpPr>
            <p:nvPr/>
          </p:nvGrpSpPr>
          <p:grpSpPr bwMode="auto">
            <a:xfrm>
              <a:off x="1316" y="2488"/>
              <a:ext cx="1167" cy="1169"/>
              <a:chOff x="1316" y="2488"/>
              <a:chExt cx="1167" cy="1169"/>
            </a:xfrm>
          </p:grpSpPr>
          <p:sp>
            <p:nvSpPr>
              <p:cNvPr id="425999" name="Oval 15"/>
              <p:cNvSpPr>
                <a:spLocks noChangeArrowheads="1"/>
              </p:cNvSpPr>
              <p:nvPr/>
            </p:nvSpPr>
            <p:spPr bwMode="auto">
              <a:xfrm>
                <a:off x="1316" y="2568"/>
                <a:ext cx="1088" cy="1089"/>
              </a:xfrm>
              <a:prstGeom prst="ellipse">
                <a:avLst/>
              </a:prstGeom>
              <a:gradFill rotWithShape="1">
                <a:gsLst>
                  <a:gs pos="0">
                    <a:srgbClr val="0080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426000" name="Text Box 16"/>
              <p:cNvSpPr txBox="1">
                <a:spLocks noChangeArrowheads="1"/>
              </p:cNvSpPr>
              <p:nvPr/>
            </p:nvSpPr>
            <p:spPr bwMode="auto">
              <a:xfrm>
                <a:off x="1498" y="2908"/>
                <a:ext cx="7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b="1">
                    <a:solidFill>
                      <a:srgbClr val="000000"/>
                    </a:solidFill>
                    <a:latin typeface="Comic Sans MS" pitchFamily="66" charset="0"/>
                  </a:rPr>
                  <a:t>Tecniche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b="1">
                    <a:solidFill>
                      <a:srgbClr val="000000"/>
                    </a:solidFill>
                    <a:latin typeface="Comic Sans MS" pitchFamily="66" charset="0"/>
                  </a:rPr>
                  <a:t>colturali</a:t>
                </a:r>
                <a:endParaRPr lang="it-IT" altLang="en-US" sz="1600" b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426001" name="AutoShape 17"/>
              <p:cNvCxnSpPr>
                <a:cxnSpLocks noChangeShapeType="1"/>
                <a:stCxn id="425988" idx="3"/>
                <a:endCxn id="425999" idx="7"/>
              </p:cNvCxnSpPr>
              <p:nvPr/>
            </p:nvCxnSpPr>
            <p:spPr bwMode="auto">
              <a:xfrm flipH="1">
                <a:off x="2245" y="2488"/>
                <a:ext cx="238" cy="239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426002" name="Group 18"/>
          <p:cNvGrpSpPr>
            <a:grpSpLocks/>
          </p:cNvGrpSpPr>
          <p:nvPr/>
        </p:nvGrpSpPr>
        <p:grpSpPr bwMode="auto">
          <a:xfrm>
            <a:off x="105129" y="1701801"/>
            <a:ext cx="6089651" cy="4125913"/>
            <a:chOff x="66" y="1072"/>
            <a:chExt cx="3836" cy="2599"/>
          </a:xfrm>
        </p:grpSpPr>
        <p:sp>
          <p:nvSpPr>
            <p:cNvPr id="426003" name="Text Box 19"/>
            <p:cNvSpPr txBox="1">
              <a:spLocks noChangeArrowheads="1"/>
            </p:cNvSpPr>
            <p:nvPr/>
          </p:nvSpPr>
          <p:spPr bwMode="auto">
            <a:xfrm>
              <a:off x="66" y="2030"/>
              <a:ext cx="92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Modificabili</a:t>
              </a:r>
            </a:p>
          </p:txBody>
        </p:sp>
        <p:cxnSp>
          <p:nvCxnSpPr>
            <p:cNvPr id="426004" name="AutoShape 20"/>
            <p:cNvCxnSpPr>
              <a:cxnSpLocks noChangeShapeType="1"/>
              <a:stCxn id="426003" idx="0"/>
              <a:endCxn id="425991" idx="2"/>
            </p:cNvCxnSpPr>
            <p:nvPr/>
          </p:nvCxnSpPr>
          <p:spPr bwMode="auto">
            <a:xfrm rot="5400000" flipH="1" flipV="1">
              <a:off x="443" y="1156"/>
              <a:ext cx="958" cy="789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6005" name="AutoShape 21"/>
            <p:cNvCxnSpPr>
              <a:cxnSpLocks noChangeShapeType="1"/>
              <a:stCxn id="426003" idx="2"/>
              <a:endCxn id="425995" idx="4"/>
            </p:cNvCxnSpPr>
            <p:nvPr/>
          </p:nvCxnSpPr>
          <p:spPr bwMode="auto">
            <a:xfrm rot="16200000" flipH="1">
              <a:off x="1510" y="1280"/>
              <a:ext cx="1409" cy="3374"/>
            </a:xfrm>
            <a:prstGeom prst="bentConnector3">
              <a:avLst>
                <a:gd name="adj1" fmla="val 110220"/>
              </a:avLst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6006" name="AutoShape 22"/>
            <p:cNvCxnSpPr>
              <a:cxnSpLocks noChangeShapeType="1"/>
              <a:stCxn id="426003" idx="3"/>
              <a:endCxn id="425999" idx="0"/>
            </p:cNvCxnSpPr>
            <p:nvPr/>
          </p:nvCxnSpPr>
          <p:spPr bwMode="auto">
            <a:xfrm>
              <a:off x="989" y="2147"/>
              <a:ext cx="871" cy="42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26007" name="Group 23"/>
          <p:cNvGrpSpPr>
            <a:grpSpLocks/>
          </p:cNvGrpSpPr>
          <p:nvPr/>
        </p:nvGrpSpPr>
        <p:grpSpPr bwMode="auto">
          <a:xfrm>
            <a:off x="7052735" y="1701801"/>
            <a:ext cx="1682750" cy="1154113"/>
            <a:chOff x="4443" y="1072"/>
            <a:chExt cx="1060" cy="727"/>
          </a:xfrm>
        </p:grpSpPr>
        <p:sp>
          <p:nvSpPr>
            <p:cNvPr id="426008" name="Text Box 24"/>
            <p:cNvSpPr txBox="1">
              <a:spLocks noChangeArrowheads="1"/>
            </p:cNvSpPr>
            <p:nvPr/>
          </p:nvSpPr>
          <p:spPr bwMode="auto">
            <a:xfrm>
              <a:off x="4608" y="1566"/>
              <a:ext cx="8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Immutabile</a:t>
              </a:r>
            </a:p>
          </p:txBody>
        </p:sp>
        <p:cxnSp>
          <p:nvCxnSpPr>
            <p:cNvPr id="426009" name="AutoShape 25"/>
            <p:cNvCxnSpPr>
              <a:cxnSpLocks noChangeShapeType="1"/>
              <a:endCxn id="426008" idx="0"/>
            </p:cNvCxnSpPr>
            <p:nvPr/>
          </p:nvCxnSpPr>
          <p:spPr bwMode="auto">
            <a:xfrm>
              <a:off x="4443" y="1072"/>
              <a:ext cx="613" cy="494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26010" name="Group 26"/>
          <p:cNvGrpSpPr>
            <a:grpSpLocks/>
          </p:cNvGrpSpPr>
          <p:nvPr/>
        </p:nvGrpSpPr>
        <p:grpSpPr bwMode="auto">
          <a:xfrm>
            <a:off x="6992584" y="2855915"/>
            <a:ext cx="2075040" cy="1352549"/>
            <a:chOff x="4405" y="1799"/>
            <a:chExt cx="1307" cy="852"/>
          </a:xfrm>
        </p:grpSpPr>
        <p:sp>
          <p:nvSpPr>
            <p:cNvPr id="426011" name="Text Box 27"/>
            <p:cNvSpPr txBox="1">
              <a:spLocks noChangeArrowheads="1"/>
            </p:cNvSpPr>
            <p:nvPr/>
          </p:nvSpPr>
          <p:spPr bwMode="auto">
            <a:xfrm>
              <a:off x="4405" y="2069"/>
              <a:ext cx="1307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Tipicità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della produzione: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 zonazione</a:t>
              </a:r>
            </a:p>
          </p:txBody>
        </p:sp>
        <p:cxnSp>
          <p:nvCxnSpPr>
            <p:cNvPr id="426012" name="AutoShape 28"/>
            <p:cNvCxnSpPr>
              <a:cxnSpLocks noChangeShapeType="1"/>
              <a:stCxn id="426008" idx="2"/>
              <a:endCxn id="426011" idx="0"/>
            </p:cNvCxnSpPr>
            <p:nvPr/>
          </p:nvCxnSpPr>
          <p:spPr bwMode="auto">
            <a:xfrm>
              <a:off x="5055" y="1799"/>
              <a:ext cx="3" cy="2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26013" name="Group 29"/>
          <p:cNvGrpSpPr>
            <a:grpSpLocks/>
          </p:cNvGrpSpPr>
          <p:nvPr/>
        </p:nvGrpSpPr>
        <p:grpSpPr bwMode="auto">
          <a:xfrm>
            <a:off x="5164667" y="836616"/>
            <a:ext cx="1952448" cy="1889125"/>
            <a:chOff x="3253" y="527"/>
            <a:chExt cx="1230" cy="1190"/>
          </a:xfrm>
        </p:grpSpPr>
        <p:sp>
          <p:nvSpPr>
            <p:cNvPr id="426014" name="Oval 30"/>
            <p:cNvSpPr>
              <a:spLocks noChangeArrowheads="1"/>
            </p:cNvSpPr>
            <p:nvPr/>
          </p:nvSpPr>
          <p:spPr bwMode="auto">
            <a:xfrm>
              <a:off x="3355" y="527"/>
              <a:ext cx="1088" cy="1089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cxnSp>
          <p:nvCxnSpPr>
            <p:cNvPr id="426015" name="AutoShape 31"/>
            <p:cNvCxnSpPr>
              <a:cxnSpLocks noChangeShapeType="1"/>
              <a:endCxn id="426014" idx="3"/>
            </p:cNvCxnSpPr>
            <p:nvPr/>
          </p:nvCxnSpPr>
          <p:spPr bwMode="auto">
            <a:xfrm flipV="1">
              <a:off x="3253" y="1457"/>
              <a:ext cx="261" cy="2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6016" name="Text Box 32"/>
            <p:cNvSpPr txBox="1">
              <a:spLocks noChangeArrowheads="1"/>
            </p:cNvSpPr>
            <p:nvPr/>
          </p:nvSpPr>
          <p:spPr bwMode="auto">
            <a:xfrm>
              <a:off x="3321" y="815"/>
              <a:ext cx="1162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b="1">
                  <a:solidFill>
                    <a:srgbClr val="000000"/>
                  </a:solidFill>
                  <a:latin typeface="Comic Sans MS" pitchFamily="66" charset="0"/>
                </a:rPr>
                <a:t>Territorio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600" b="1">
                  <a:solidFill>
                    <a:srgbClr val="000000"/>
                  </a:solidFill>
                  <a:latin typeface="Comic Sans MS" pitchFamily="66" charset="0"/>
                </a:rPr>
                <a:t>(ambiente fisico)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it-IT" altLang="en-US" sz="1600" b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94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2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6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6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682" name="Picture 2" descr="zonazi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57" y="752475"/>
            <a:ext cx="81661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683" name="Text Box 3"/>
          <p:cNvSpPr txBox="1">
            <a:spLocks noChangeArrowheads="1"/>
          </p:cNvSpPr>
          <p:nvPr/>
        </p:nvSpPr>
        <p:spPr bwMode="auto">
          <a:xfrm>
            <a:off x="3430412" y="188913"/>
            <a:ext cx="228176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400">
                <a:solidFill>
                  <a:srgbClr val="00FF00"/>
                </a:solidFill>
                <a:latin typeface="Tahoma" pitchFamily="34" charset="0"/>
              </a:rPr>
              <a:t>Zonazione</a:t>
            </a:r>
          </a:p>
        </p:txBody>
      </p:sp>
    </p:spTree>
    <p:extLst>
      <p:ext uri="{BB962C8B-B14F-4D97-AF65-F5344CB8AC3E}">
        <p14:creationId xmlns:p14="http://schemas.microsoft.com/office/powerpoint/2010/main" val="2872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778" name="Group 2"/>
          <p:cNvGrpSpPr>
            <a:grpSpLocks/>
          </p:cNvGrpSpPr>
          <p:nvPr/>
        </p:nvGrpSpPr>
        <p:grpSpPr bwMode="auto">
          <a:xfrm>
            <a:off x="385234" y="76200"/>
            <a:ext cx="8377766" cy="5530850"/>
            <a:chOff x="67" y="373"/>
            <a:chExt cx="5277" cy="3484"/>
          </a:xfrm>
        </p:grpSpPr>
        <p:pic>
          <p:nvPicPr>
            <p:cNvPr id="459779" name="Picture 3" descr="unitàdi paesaggi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" y="373"/>
              <a:ext cx="4928" cy="3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9780" name="Text Box 4"/>
            <p:cNvSpPr txBox="1">
              <a:spLocks noChangeArrowheads="1"/>
            </p:cNvSpPr>
            <p:nvPr/>
          </p:nvSpPr>
          <p:spPr bwMode="auto">
            <a:xfrm>
              <a:off x="3827" y="482"/>
              <a:ext cx="1293" cy="194"/>
            </a:xfrm>
            <a:prstGeom prst="rect">
              <a:avLst/>
            </a:prstGeom>
            <a:solidFill>
              <a:srgbClr val="355B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Montagna appenninica</a:t>
              </a:r>
            </a:p>
          </p:txBody>
        </p:sp>
        <p:sp>
          <p:nvSpPr>
            <p:cNvPr id="459781" name="Text Box 5"/>
            <p:cNvSpPr txBox="1">
              <a:spLocks noChangeArrowheads="1"/>
            </p:cNvSpPr>
            <p:nvPr/>
          </p:nvSpPr>
          <p:spPr bwMode="auto">
            <a:xfrm>
              <a:off x="2376" y="436"/>
              <a:ext cx="1077" cy="330"/>
            </a:xfrm>
            <a:prstGeom prst="rect">
              <a:avLst/>
            </a:prstGeom>
            <a:solidFill>
              <a:srgbClr val="355B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Glacis di erosione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pedemontano</a:t>
              </a:r>
            </a:p>
          </p:txBody>
        </p:sp>
        <p:sp>
          <p:nvSpPr>
            <p:cNvPr id="459782" name="Text Box 6"/>
            <p:cNvSpPr txBox="1">
              <a:spLocks noChangeArrowheads="1"/>
            </p:cNvSpPr>
            <p:nvPr/>
          </p:nvSpPr>
          <p:spPr bwMode="auto">
            <a:xfrm>
              <a:off x="879" y="391"/>
              <a:ext cx="1121" cy="194"/>
            </a:xfrm>
            <a:prstGeom prst="rect">
              <a:avLst/>
            </a:prstGeom>
            <a:solidFill>
              <a:srgbClr val="355B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Collina appenninica</a:t>
              </a:r>
            </a:p>
          </p:txBody>
        </p:sp>
        <p:sp>
          <p:nvSpPr>
            <p:cNvPr id="459783" name="Oval 7"/>
            <p:cNvSpPr>
              <a:spLocks noChangeArrowheads="1"/>
            </p:cNvSpPr>
            <p:nvPr/>
          </p:nvSpPr>
          <p:spPr bwMode="auto">
            <a:xfrm>
              <a:off x="1014" y="1706"/>
              <a:ext cx="224" cy="16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cxnSp>
          <p:nvCxnSpPr>
            <p:cNvPr id="459784" name="AutoShape 8"/>
            <p:cNvCxnSpPr>
              <a:cxnSpLocks noChangeShapeType="1"/>
              <a:stCxn id="459782" idx="2"/>
              <a:endCxn id="459783" idx="0"/>
            </p:cNvCxnSpPr>
            <p:nvPr/>
          </p:nvCxnSpPr>
          <p:spPr bwMode="auto">
            <a:xfrm flipH="1">
              <a:off x="1126" y="585"/>
              <a:ext cx="314" cy="1121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3515" y="935"/>
              <a:ext cx="224" cy="16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cxnSp>
          <p:nvCxnSpPr>
            <p:cNvPr id="459786" name="AutoShape 10"/>
            <p:cNvCxnSpPr>
              <a:cxnSpLocks noChangeShapeType="1"/>
              <a:stCxn id="459780" idx="2"/>
              <a:endCxn id="459785" idx="6"/>
            </p:cNvCxnSpPr>
            <p:nvPr/>
          </p:nvCxnSpPr>
          <p:spPr bwMode="auto">
            <a:xfrm flipH="1">
              <a:off x="3739" y="676"/>
              <a:ext cx="735" cy="34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3787" y="1616"/>
              <a:ext cx="224" cy="16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459788" name="Text Box 12"/>
            <p:cNvSpPr txBox="1">
              <a:spLocks noChangeArrowheads="1"/>
            </p:cNvSpPr>
            <p:nvPr/>
          </p:nvSpPr>
          <p:spPr bwMode="auto">
            <a:xfrm>
              <a:off x="470" y="754"/>
              <a:ext cx="1263" cy="330"/>
            </a:xfrm>
            <a:prstGeom prst="rect">
              <a:avLst/>
            </a:prstGeom>
            <a:solidFill>
              <a:srgbClr val="355B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Sup. di aggradazione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di genesi complessa</a:t>
              </a:r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1211" y="2237"/>
              <a:ext cx="224" cy="16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1670" y="2584"/>
              <a:ext cx="224" cy="16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459791" name="Text Box 15"/>
            <p:cNvSpPr txBox="1">
              <a:spLocks noChangeArrowheads="1"/>
            </p:cNvSpPr>
            <p:nvPr/>
          </p:nvSpPr>
          <p:spPr bwMode="auto">
            <a:xfrm>
              <a:off x="427" y="3113"/>
              <a:ext cx="824" cy="330"/>
            </a:xfrm>
            <a:prstGeom prst="rect">
              <a:avLst/>
            </a:prstGeom>
            <a:solidFill>
              <a:srgbClr val="355B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Pianura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intermontana</a:t>
              </a:r>
            </a:p>
          </p:txBody>
        </p:sp>
        <p:cxnSp>
          <p:nvCxnSpPr>
            <p:cNvPr id="459792" name="AutoShape 16"/>
            <p:cNvCxnSpPr>
              <a:cxnSpLocks noChangeShapeType="1"/>
              <a:stCxn id="459788" idx="2"/>
              <a:endCxn id="459789" idx="1"/>
            </p:cNvCxnSpPr>
            <p:nvPr/>
          </p:nvCxnSpPr>
          <p:spPr bwMode="auto">
            <a:xfrm>
              <a:off x="1102" y="1084"/>
              <a:ext cx="142" cy="1177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9793" name="Text Box 17"/>
            <p:cNvSpPr txBox="1">
              <a:spLocks noChangeArrowheads="1"/>
            </p:cNvSpPr>
            <p:nvPr/>
          </p:nvSpPr>
          <p:spPr bwMode="auto">
            <a:xfrm>
              <a:off x="1197" y="3430"/>
              <a:ext cx="1121" cy="330"/>
            </a:xfrm>
            <a:prstGeom prst="rect">
              <a:avLst/>
            </a:prstGeom>
            <a:solidFill>
              <a:srgbClr val="355B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Aree di raccordo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detritico colluviale</a:t>
              </a:r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1952" y="2811"/>
              <a:ext cx="224" cy="16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cxnSp>
          <p:nvCxnSpPr>
            <p:cNvPr id="459795" name="AutoShape 19"/>
            <p:cNvCxnSpPr>
              <a:cxnSpLocks noChangeShapeType="1"/>
              <a:stCxn id="459793" idx="0"/>
              <a:endCxn id="459794" idx="4"/>
            </p:cNvCxnSpPr>
            <p:nvPr/>
          </p:nvCxnSpPr>
          <p:spPr bwMode="auto">
            <a:xfrm flipV="1">
              <a:off x="1757" y="2976"/>
              <a:ext cx="306" cy="454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4697" y="2266"/>
              <a:ext cx="224" cy="16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459797" name="Text Box 21"/>
            <p:cNvSpPr txBox="1">
              <a:spLocks noChangeArrowheads="1"/>
            </p:cNvSpPr>
            <p:nvPr/>
          </p:nvSpPr>
          <p:spPr bwMode="auto">
            <a:xfrm>
              <a:off x="4237" y="3339"/>
              <a:ext cx="991" cy="330"/>
            </a:xfrm>
            <a:prstGeom prst="rect">
              <a:avLst/>
            </a:prstGeom>
            <a:solidFill>
              <a:srgbClr val="355B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Terrazzi fluviali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1400" b="1">
                  <a:solidFill>
                    <a:srgbClr val="FFFF66"/>
                  </a:solidFill>
                  <a:latin typeface="Comic Sans MS" pitchFamily="66" charset="0"/>
                </a:rPr>
                <a:t>antichi</a:t>
              </a:r>
            </a:p>
          </p:txBody>
        </p:sp>
        <p:cxnSp>
          <p:nvCxnSpPr>
            <p:cNvPr id="459798" name="AutoShape 22"/>
            <p:cNvCxnSpPr>
              <a:cxnSpLocks noChangeShapeType="1"/>
              <a:stCxn id="459797" idx="0"/>
              <a:endCxn id="459796" idx="5"/>
            </p:cNvCxnSpPr>
            <p:nvPr/>
          </p:nvCxnSpPr>
          <p:spPr bwMode="auto">
            <a:xfrm flipV="1">
              <a:off x="4733" y="2408"/>
              <a:ext cx="156" cy="931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9799" name="AutoShape 23"/>
            <p:cNvCxnSpPr>
              <a:cxnSpLocks noChangeShapeType="1"/>
              <a:stCxn id="459781" idx="2"/>
              <a:endCxn id="459787" idx="1"/>
            </p:cNvCxnSpPr>
            <p:nvPr/>
          </p:nvCxnSpPr>
          <p:spPr bwMode="auto">
            <a:xfrm>
              <a:off x="2915" y="766"/>
              <a:ext cx="905" cy="874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9800" name="AutoShape 24"/>
            <p:cNvCxnSpPr>
              <a:cxnSpLocks noChangeShapeType="1"/>
              <a:stCxn id="459791" idx="0"/>
              <a:endCxn id="459790" idx="3"/>
            </p:cNvCxnSpPr>
            <p:nvPr/>
          </p:nvCxnSpPr>
          <p:spPr bwMode="auto">
            <a:xfrm flipV="1">
              <a:off x="839" y="2725"/>
              <a:ext cx="864" cy="38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59801" name="Group 25"/>
            <p:cNvGrpSpPr>
              <a:grpSpLocks/>
            </p:cNvGrpSpPr>
            <p:nvPr/>
          </p:nvGrpSpPr>
          <p:grpSpPr bwMode="auto">
            <a:xfrm>
              <a:off x="2141" y="845"/>
              <a:ext cx="999" cy="589"/>
              <a:chOff x="2426" y="709"/>
              <a:chExt cx="999" cy="589"/>
            </a:xfrm>
          </p:grpSpPr>
          <p:sp>
            <p:nvSpPr>
              <p:cNvPr id="459802" name="AutoShape 26"/>
              <p:cNvSpPr>
                <a:spLocks noChangeArrowheads="1"/>
              </p:cNvSpPr>
              <p:nvPr/>
            </p:nvSpPr>
            <p:spPr bwMode="auto">
              <a:xfrm flipH="1">
                <a:off x="2426" y="709"/>
                <a:ext cx="999" cy="589"/>
              </a:xfrm>
              <a:prstGeom prst="wedgeRoundRectCallout">
                <a:avLst>
                  <a:gd name="adj1" fmla="val -45995"/>
                  <a:gd name="adj2" fmla="val 65449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400" b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59803" name="Text Box 27"/>
              <p:cNvSpPr txBox="1">
                <a:spLocks noChangeArrowheads="1"/>
              </p:cNvSpPr>
              <p:nvPr/>
            </p:nvSpPr>
            <p:spPr bwMode="auto">
              <a:xfrm>
                <a:off x="2482" y="743"/>
                <a:ext cx="849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99FF"/>
                    </a:solidFill>
                    <a:latin typeface="Comic Sans MS" pitchFamily="66" charset="0"/>
                  </a:rPr>
                  <a:t>a.m. 1.09 (-38.9)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CCCCFF"/>
                    </a:solidFill>
                    <a:latin typeface="Comic Sans MS" pitchFamily="66" charset="0"/>
                  </a:rPr>
                  <a:t>zuc 26.1 (+17.5)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99FF"/>
                    </a:solidFill>
                    <a:latin typeface="Comic Sans MS" pitchFamily="66" charset="0"/>
                  </a:rPr>
                  <a:t>n.g. 21.0 (-30.6)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p.g. 240.7 (+5.5)</a:t>
                </a:r>
              </a:p>
            </p:txBody>
          </p:sp>
        </p:grpSp>
        <p:grpSp>
          <p:nvGrpSpPr>
            <p:cNvPr id="459804" name="Group 28"/>
            <p:cNvGrpSpPr>
              <a:grpSpLocks/>
            </p:cNvGrpSpPr>
            <p:nvPr/>
          </p:nvGrpSpPr>
          <p:grpSpPr bwMode="auto">
            <a:xfrm>
              <a:off x="67" y="1843"/>
              <a:ext cx="999" cy="589"/>
              <a:chOff x="0" y="1820"/>
              <a:chExt cx="999" cy="589"/>
            </a:xfrm>
          </p:grpSpPr>
          <p:sp>
            <p:nvSpPr>
              <p:cNvPr id="459805" name="AutoShape 29"/>
              <p:cNvSpPr>
                <a:spLocks noChangeArrowheads="1"/>
              </p:cNvSpPr>
              <p:nvPr/>
            </p:nvSpPr>
            <p:spPr bwMode="auto">
              <a:xfrm flipH="1">
                <a:off x="0" y="1820"/>
                <a:ext cx="999" cy="589"/>
              </a:xfrm>
              <a:prstGeom prst="wedgeRoundRectCallout">
                <a:avLst>
                  <a:gd name="adj1" fmla="val -45995"/>
                  <a:gd name="adj2" fmla="val 65449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400" b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59806" name="Text Box 30"/>
              <p:cNvSpPr txBox="1">
                <a:spLocks noChangeArrowheads="1"/>
              </p:cNvSpPr>
              <p:nvPr/>
            </p:nvSpPr>
            <p:spPr bwMode="auto">
              <a:xfrm>
                <a:off x="56" y="1854"/>
                <a:ext cx="849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a.m. 1.94 (+8.9)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zuc 22.43 (+1.0)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n.g. 27.3 (-9.8)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p.g. 233.9 (+2.5)</a:t>
                </a:r>
              </a:p>
            </p:txBody>
          </p:sp>
        </p:grpSp>
        <p:grpSp>
          <p:nvGrpSpPr>
            <p:cNvPr id="459807" name="Group 31"/>
            <p:cNvGrpSpPr>
              <a:grpSpLocks/>
            </p:cNvGrpSpPr>
            <p:nvPr/>
          </p:nvGrpSpPr>
          <p:grpSpPr bwMode="auto">
            <a:xfrm>
              <a:off x="4286" y="1616"/>
              <a:ext cx="999" cy="589"/>
              <a:chOff x="4285" y="2976"/>
              <a:chExt cx="999" cy="589"/>
            </a:xfrm>
          </p:grpSpPr>
          <p:sp>
            <p:nvSpPr>
              <p:cNvPr id="459808" name="AutoShape 32"/>
              <p:cNvSpPr>
                <a:spLocks noChangeArrowheads="1"/>
              </p:cNvSpPr>
              <p:nvPr/>
            </p:nvSpPr>
            <p:spPr bwMode="auto">
              <a:xfrm>
                <a:off x="4285" y="2976"/>
                <a:ext cx="999" cy="589"/>
              </a:xfrm>
              <a:prstGeom prst="wedgeRoundRectCallout">
                <a:avLst>
                  <a:gd name="adj1" fmla="val -45995"/>
                  <a:gd name="adj2" fmla="val 65449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400" b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59809" name="Text Box 33"/>
              <p:cNvSpPr txBox="1">
                <a:spLocks noChangeArrowheads="1"/>
              </p:cNvSpPr>
              <p:nvPr/>
            </p:nvSpPr>
            <p:spPr bwMode="auto">
              <a:xfrm>
                <a:off x="4342" y="3010"/>
                <a:ext cx="871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99FF"/>
                    </a:solidFill>
                    <a:latin typeface="Comic Sans MS" pitchFamily="66" charset="0"/>
                  </a:rPr>
                  <a:t>a.m. 1.07 (-39.9)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CCCCFF"/>
                    </a:solidFill>
                    <a:latin typeface="Comic Sans MS" pitchFamily="66" charset="0"/>
                  </a:rPr>
                  <a:t>zuc 23.18 (+4.4)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99FF"/>
                    </a:solidFill>
                    <a:latin typeface="Comic Sans MS" pitchFamily="66" charset="0"/>
                  </a:rPr>
                  <a:t>n.g. 24.5 (-18.9)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99FF"/>
                    </a:solidFill>
                    <a:latin typeface="Comic Sans MS" pitchFamily="66" charset="0"/>
                  </a:rPr>
                  <a:t>p.g. 171.6 (-24.8)</a:t>
                </a:r>
              </a:p>
            </p:txBody>
          </p:sp>
        </p:grpSp>
        <p:grpSp>
          <p:nvGrpSpPr>
            <p:cNvPr id="459810" name="Group 34"/>
            <p:cNvGrpSpPr>
              <a:grpSpLocks/>
            </p:cNvGrpSpPr>
            <p:nvPr/>
          </p:nvGrpSpPr>
          <p:grpSpPr bwMode="auto">
            <a:xfrm>
              <a:off x="4058" y="890"/>
              <a:ext cx="999" cy="589"/>
              <a:chOff x="4285" y="2976"/>
              <a:chExt cx="999" cy="589"/>
            </a:xfrm>
          </p:grpSpPr>
          <p:sp>
            <p:nvSpPr>
              <p:cNvPr id="459811" name="AutoShape 35"/>
              <p:cNvSpPr>
                <a:spLocks noChangeArrowheads="1"/>
              </p:cNvSpPr>
              <p:nvPr/>
            </p:nvSpPr>
            <p:spPr bwMode="auto">
              <a:xfrm>
                <a:off x="4285" y="2976"/>
                <a:ext cx="999" cy="589"/>
              </a:xfrm>
              <a:prstGeom prst="wedgeRoundRectCallout">
                <a:avLst>
                  <a:gd name="adj1" fmla="val -45995"/>
                  <a:gd name="adj2" fmla="val 65449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400" b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59812" name="Text Box 36"/>
              <p:cNvSpPr txBox="1">
                <a:spLocks noChangeArrowheads="1"/>
              </p:cNvSpPr>
              <p:nvPr/>
            </p:nvSpPr>
            <p:spPr bwMode="auto">
              <a:xfrm>
                <a:off x="4340" y="3010"/>
                <a:ext cx="855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a.m. 2.07 (+16.2)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zuc 21.4 (-3.5)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n.g. 24.6 (-18.6)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FF3300"/>
                    </a:solidFill>
                    <a:latin typeface="Comic Sans MS" pitchFamily="66" charset="0"/>
                  </a:rPr>
                  <a:t>p.g. 243.1 (+6.5)</a:t>
                </a:r>
              </a:p>
            </p:txBody>
          </p:sp>
        </p:grpSp>
        <p:grpSp>
          <p:nvGrpSpPr>
            <p:cNvPr id="459813" name="Group 37"/>
            <p:cNvGrpSpPr>
              <a:grpSpLocks/>
            </p:cNvGrpSpPr>
            <p:nvPr/>
          </p:nvGrpSpPr>
          <p:grpSpPr bwMode="auto">
            <a:xfrm>
              <a:off x="3560" y="2523"/>
              <a:ext cx="999" cy="589"/>
              <a:chOff x="3287" y="2614"/>
              <a:chExt cx="999" cy="589"/>
            </a:xfrm>
          </p:grpSpPr>
          <p:sp>
            <p:nvSpPr>
              <p:cNvPr id="459814" name="AutoShape 38"/>
              <p:cNvSpPr>
                <a:spLocks noChangeArrowheads="1"/>
              </p:cNvSpPr>
              <p:nvPr/>
            </p:nvSpPr>
            <p:spPr bwMode="auto">
              <a:xfrm flipV="1">
                <a:off x="3287" y="2614"/>
                <a:ext cx="999" cy="589"/>
              </a:xfrm>
              <a:prstGeom prst="wedgeRoundRectCallout">
                <a:avLst>
                  <a:gd name="adj1" fmla="val -45995"/>
                  <a:gd name="adj2" fmla="val 65449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400" b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59815" name="Text Box 39"/>
              <p:cNvSpPr txBox="1">
                <a:spLocks noChangeArrowheads="1"/>
              </p:cNvSpPr>
              <p:nvPr/>
            </p:nvSpPr>
            <p:spPr bwMode="auto">
              <a:xfrm>
                <a:off x="3343" y="2648"/>
                <a:ext cx="833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a.m. 1.7 (-2.1)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zuc 21.7 (-2.1)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CCCCFF"/>
                    </a:solidFill>
                    <a:latin typeface="Comic Sans MS" pitchFamily="66" charset="0"/>
                  </a:rPr>
                  <a:t>n.g. 37.8 (+25.1)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p.g. 245.1 (+7.4)</a:t>
                </a:r>
              </a:p>
            </p:txBody>
          </p:sp>
        </p:grpSp>
        <p:grpSp>
          <p:nvGrpSpPr>
            <p:cNvPr id="459816" name="Group 40"/>
            <p:cNvGrpSpPr>
              <a:grpSpLocks/>
            </p:cNvGrpSpPr>
            <p:nvPr/>
          </p:nvGrpSpPr>
          <p:grpSpPr bwMode="auto">
            <a:xfrm>
              <a:off x="2381" y="2976"/>
              <a:ext cx="999" cy="589"/>
              <a:chOff x="2426" y="3068"/>
              <a:chExt cx="999" cy="589"/>
            </a:xfrm>
          </p:grpSpPr>
          <p:sp>
            <p:nvSpPr>
              <p:cNvPr id="459817" name="AutoShape 41"/>
              <p:cNvSpPr>
                <a:spLocks noChangeArrowheads="1"/>
              </p:cNvSpPr>
              <p:nvPr/>
            </p:nvSpPr>
            <p:spPr bwMode="auto">
              <a:xfrm flipV="1">
                <a:off x="2426" y="3068"/>
                <a:ext cx="999" cy="589"/>
              </a:xfrm>
              <a:prstGeom prst="wedgeRoundRectCallout">
                <a:avLst>
                  <a:gd name="adj1" fmla="val -45995"/>
                  <a:gd name="adj2" fmla="val 65449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400" b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59818" name="Text Box 42"/>
              <p:cNvSpPr txBox="1">
                <a:spLocks noChangeArrowheads="1"/>
              </p:cNvSpPr>
              <p:nvPr/>
            </p:nvSpPr>
            <p:spPr bwMode="auto">
              <a:xfrm>
                <a:off x="2482" y="3102"/>
                <a:ext cx="833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CCCCFF"/>
                    </a:solidFill>
                    <a:latin typeface="Comic Sans MS" pitchFamily="66" charset="0"/>
                  </a:rPr>
                  <a:t>a.m. 2.1 (+18.4)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99FF"/>
                    </a:solidFill>
                    <a:latin typeface="Comic Sans MS" pitchFamily="66" charset="0"/>
                  </a:rPr>
                  <a:t>zuc 21.3 (-3.8)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n.g. 35.2 (+16.4)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en-US" sz="1200">
                    <a:solidFill>
                      <a:srgbClr val="000000"/>
                    </a:solidFill>
                    <a:latin typeface="Comic Sans MS" pitchFamily="66" charset="0"/>
                  </a:rPr>
                  <a:t>p.g. 234.1 (+2.6)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2326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una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2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2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Luna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una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una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0.xml><?xml version="1.0" encoding="utf-8"?>
<a:themeOverride xmlns:a="http://schemas.openxmlformats.org/drawingml/2006/main">
  <a:clrScheme name="Luna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1.xml><?xml version="1.0" encoding="utf-8"?>
<a:themeOverride xmlns:a="http://schemas.openxmlformats.org/drawingml/2006/main">
  <a:clrScheme name="Luna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2.xml><?xml version="1.0" encoding="utf-8"?>
<a:themeOverride xmlns:a="http://schemas.openxmlformats.org/drawingml/2006/main">
  <a:clrScheme name="Luna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3.xml><?xml version="1.0" encoding="utf-8"?>
<a:themeOverride xmlns:a="http://schemas.openxmlformats.org/drawingml/2006/main">
  <a:clrScheme name="Luna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Struttura predefinita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Luna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4.xml><?xml version="1.0" encoding="utf-8"?>
<a:themeOverride xmlns:a="http://schemas.openxmlformats.org/drawingml/2006/main">
  <a:clrScheme name="Luna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5.xml><?xml version="1.0" encoding="utf-8"?>
<a:themeOverride xmlns:a="http://schemas.openxmlformats.org/drawingml/2006/main">
  <a:clrScheme name="Luna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6.xml><?xml version="1.0" encoding="utf-8"?>
<a:themeOverride xmlns:a="http://schemas.openxmlformats.org/drawingml/2006/main">
  <a:clrScheme name="Luna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7.xml><?xml version="1.0" encoding="utf-8"?>
<a:themeOverride xmlns:a="http://schemas.openxmlformats.org/drawingml/2006/main">
  <a:clrScheme name="Struttura predefinita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Struttura predefinita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Luna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5326</TotalTime>
  <Words>1938</Words>
  <Application>Microsoft Office PowerPoint</Application>
  <PresentationFormat>Presentazione su schermo (4:3)</PresentationFormat>
  <Paragraphs>221</Paragraphs>
  <Slides>49</Slides>
  <Notes>3</Notes>
  <HiddenSlides>0</HiddenSlides>
  <MMClips>0</MMClips>
  <ScaleCrop>false</ScaleCrop>
  <HeadingPairs>
    <vt:vector size="6" baseType="variant">
      <vt:variant>
        <vt:lpstr>Tema</vt:lpstr>
      </vt:variant>
      <vt:variant>
        <vt:i4>5</vt:i4>
      </vt:variant>
      <vt:variant>
        <vt:lpstr>Server OLE incorporati</vt:lpstr>
      </vt:variant>
      <vt:variant>
        <vt:i4>3</vt:i4>
      </vt:variant>
      <vt:variant>
        <vt:lpstr>Titoli diapositive</vt:lpstr>
      </vt:variant>
      <vt:variant>
        <vt:i4>49</vt:i4>
      </vt:variant>
    </vt:vector>
  </HeadingPairs>
  <TitlesOfParts>
    <vt:vector size="57" baseType="lpstr">
      <vt:lpstr>Luna</vt:lpstr>
      <vt:lpstr>Tema di Office</vt:lpstr>
      <vt:lpstr>Struttura predefinita</vt:lpstr>
      <vt:lpstr>1_Luna</vt:lpstr>
      <vt:lpstr>3_Luna</vt:lpstr>
      <vt:lpstr>Corel PHOTO-PAINT 10.0 Image</vt:lpstr>
      <vt:lpstr>Grafico</vt:lpstr>
      <vt:lpstr>CorelPhotoPaint.Image.9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Tipologia di modelli utilizzati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Anto</dc:creator>
  <cp:lastModifiedBy>fabio</cp:lastModifiedBy>
  <cp:revision>356</cp:revision>
  <dcterms:created xsi:type="dcterms:W3CDTF">2012-03-23T15:11:29Z</dcterms:created>
  <dcterms:modified xsi:type="dcterms:W3CDTF">2017-10-27T06:09:58Z</dcterms:modified>
</cp:coreProperties>
</file>